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61"/>
  </p:notesMasterIdLst>
  <p:handoutMasterIdLst>
    <p:handoutMasterId r:id="rId62"/>
  </p:handoutMasterIdLst>
  <p:sldIdLst>
    <p:sldId id="261" r:id="rId3"/>
    <p:sldId id="270" r:id="rId4"/>
    <p:sldId id="271" r:id="rId5"/>
    <p:sldId id="272" r:id="rId6"/>
    <p:sldId id="262" r:id="rId7"/>
    <p:sldId id="269" r:id="rId8"/>
    <p:sldId id="273" r:id="rId9"/>
    <p:sldId id="274" r:id="rId10"/>
    <p:sldId id="277" r:id="rId11"/>
    <p:sldId id="308" r:id="rId12"/>
    <p:sldId id="307" r:id="rId13"/>
    <p:sldId id="306" r:id="rId14"/>
    <p:sldId id="276" r:id="rId15"/>
    <p:sldId id="278" r:id="rId16"/>
    <p:sldId id="280" r:id="rId17"/>
    <p:sldId id="281" r:id="rId18"/>
    <p:sldId id="282" r:id="rId19"/>
    <p:sldId id="290" r:id="rId20"/>
    <p:sldId id="289" r:id="rId21"/>
    <p:sldId id="291" r:id="rId22"/>
    <p:sldId id="292" r:id="rId23"/>
    <p:sldId id="284" r:id="rId24"/>
    <p:sldId id="286" r:id="rId25"/>
    <p:sldId id="288" r:id="rId26"/>
    <p:sldId id="293" r:id="rId27"/>
    <p:sldId id="335" r:id="rId28"/>
    <p:sldId id="295" r:id="rId29"/>
    <p:sldId id="294" r:id="rId30"/>
    <p:sldId id="266" r:id="rId31"/>
    <p:sldId id="299" r:id="rId32"/>
    <p:sldId id="311" r:id="rId33"/>
    <p:sldId id="323" r:id="rId34"/>
    <p:sldId id="324" r:id="rId35"/>
    <p:sldId id="325" r:id="rId36"/>
    <p:sldId id="327" r:id="rId37"/>
    <p:sldId id="329" r:id="rId38"/>
    <p:sldId id="328" r:id="rId39"/>
    <p:sldId id="267" r:id="rId40"/>
    <p:sldId id="300" r:id="rId41"/>
    <p:sldId id="303" r:id="rId42"/>
    <p:sldId id="313" r:id="rId43"/>
    <p:sldId id="302" r:id="rId44"/>
    <p:sldId id="314" r:id="rId45"/>
    <p:sldId id="332" r:id="rId46"/>
    <p:sldId id="334" r:id="rId47"/>
    <p:sldId id="333" r:id="rId48"/>
    <p:sldId id="330" r:id="rId49"/>
    <p:sldId id="331" r:id="rId50"/>
    <p:sldId id="312" r:id="rId51"/>
    <p:sldId id="318" r:id="rId52"/>
    <p:sldId id="315" r:id="rId53"/>
    <p:sldId id="317" r:id="rId54"/>
    <p:sldId id="316" r:id="rId55"/>
    <p:sldId id="319" r:id="rId56"/>
    <p:sldId id="320" r:id="rId57"/>
    <p:sldId id="321" r:id="rId58"/>
    <p:sldId id="322" r:id="rId59"/>
    <p:sldId id="310" r:id="rId6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52"/>
  </p:normalViewPr>
  <p:slideViewPr>
    <p:cSldViewPr snapToGrid="0" snapToObjects="1">
      <p:cViewPr varScale="1">
        <p:scale>
          <a:sx n="115" d="100"/>
          <a:sy n="115" d="100"/>
        </p:scale>
        <p:origin x="255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8-1-2019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8-1-2019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DCA6F-3D11-46D0-9512-A1FEB799BD75}" type="datetime1">
              <a:rPr lang="nl-BE" smtClean="0"/>
              <a:t>8/01/2019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1C1BD-DCAB-4D78-BCCD-FE1ECBE389EE}" type="datetime1">
              <a:rPr lang="nl-BE" smtClean="0"/>
              <a:t>8/01/2019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E1284-DED9-453B-86AC-58FA7EB3EA58}" type="datetime1">
              <a:rPr lang="nl-BE" smtClean="0"/>
              <a:t>8/01/2019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066B-66F9-4FEE-BCD0-0CD1D372EC65}" type="datetime1">
              <a:rPr lang="nl-BE" smtClean="0"/>
              <a:t>8/01/2019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E0610-9195-408D-9AA2-982A5253AB7B}" type="datetime1">
              <a:rPr lang="nl-BE" smtClean="0"/>
              <a:t>8/01/2019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14B6E-5872-4738-817A-E35700D96517}" type="datetime1">
              <a:rPr lang="nl-BE" smtClean="0"/>
              <a:t>8/01/2019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3826-D2E0-4B39-8D04-5C7782FDA81B}" type="datetime1">
              <a:rPr lang="nl-BE" smtClean="0"/>
              <a:t>8/01/2019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94820-F317-4393-BB4A-3BAEC297B697}" type="datetime1">
              <a:rPr lang="nl-BE" smtClean="0"/>
              <a:t>8/01/2019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42582-6A41-45F3-9201-F4660A37BBCC}" type="datetime1">
              <a:rPr lang="nl-BE" smtClean="0"/>
              <a:t>8/01/2019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B052-334B-45AD-B48B-196C79277896}" type="datetime1">
              <a:rPr lang="nl-BE" smtClean="0"/>
              <a:t>8/01/2019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0356E92-B6FD-4CB3-B427-B90C3477F329}" type="datetime1">
              <a:rPr lang="nl-BE" smtClean="0"/>
              <a:t>8/01/2019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smtClean="0"/>
              <a:t>Laboratory of Microbial Systems Biology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A748F28A-B5CE-44F7-97A2-749A3B342E6D}" type="datetime1">
              <a:rPr lang="nl-BE" smtClean="0"/>
              <a:t>8/01/2019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smtClean="0"/>
              <a:t>Laboratory of Microbial Systems Biology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psbweb05.psb.ugent.be/conet/microbialnetworks/conet_new.php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allucigenia-sparsa.github.io/seqtime/articles/network_inference.html" TargetMode="External"/><Relationship Id="rId4" Type="http://schemas.openxmlformats.org/officeDocument/2006/relationships/hyperlink" Target="http://psbweb05.psb.ugent.be/conet/microbialnetworks/spieceasi.php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Microbial</a:t>
            </a:r>
            <a:r>
              <a:rPr lang="nl-NL" dirty="0" smtClean="0"/>
              <a:t> </a:t>
            </a:r>
            <a:r>
              <a:rPr lang="nl-NL" dirty="0" err="1" smtClean="0"/>
              <a:t>network</a:t>
            </a:r>
            <a:r>
              <a:rPr lang="nl-NL" dirty="0" smtClean="0"/>
              <a:t> </a:t>
            </a:r>
            <a:r>
              <a:rPr lang="nl-NL" dirty="0" err="1" smtClean="0"/>
              <a:t>inference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time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space</a:t>
            </a:r>
            <a:r>
              <a:rPr lang="nl-NL" dirty="0" smtClean="0"/>
              <a:t>: tools &amp; </a:t>
            </a:r>
            <a:r>
              <a:rPr lang="nl-NL" dirty="0" err="1" smtClean="0"/>
              <a:t>network</a:t>
            </a:r>
            <a:r>
              <a:rPr lang="nl-NL" dirty="0" smtClean="0"/>
              <a:t> analysis</a:t>
            </a: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1163712"/>
          </a:xfrm>
        </p:spPr>
        <p:txBody>
          <a:bodyPr>
            <a:normAutofit fontScale="92500" lnSpcReduction="10000"/>
          </a:bodyPr>
          <a:lstStyle/>
          <a:p>
            <a:r>
              <a:rPr lang="nl-NL" dirty="0" smtClean="0"/>
              <a:t>Lisa Röttjers</a:t>
            </a:r>
          </a:p>
          <a:p>
            <a:r>
              <a:rPr lang="nl-NL" dirty="0" err="1" smtClean="0"/>
              <a:t>Laboratory</a:t>
            </a:r>
            <a:r>
              <a:rPr lang="nl-NL" dirty="0" smtClean="0"/>
              <a:t> of </a:t>
            </a:r>
            <a:r>
              <a:rPr lang="nl-NL" dirty="0" err="1" smtClean="0"/>
              <a:t>Microbial</a:t>
            </a:r>
            <a:r>
              <a:rPr lang="nl-NL" dirty="0" smtClean="0"/>
              <a:t> Systems </a:t>
            </a:r>
            <a:r>
              <a:rPr lang="nl-NL" dirty="0" err="1" smtClean="0"/>
              <a:t>Biology</a:t>
            </a:r>
            <a:endParaRPr lang="nl-NL" dirty="0" smtClean="0"/>
          </a:p>
          <a:p>
            <a:r>
              <a:rPr lang="nl-NL" dirty="0" smtClean="0"/>
              <a:t>REGA </a:t>
            </a:r>
            <a:r>
              <a:rPr lang="nl-NL" dirty="0" err="1" smtClean="0"/>
              <a:t>institute</a:t>
            </a:r>
            <a:r>
              <a:rPr lang="nl-NL" dirty="0" smtClean="0"/>
              <a:t>, KU Leuven</a:t>
            </a:r>
            <a:endParaRPr lang="nl-NL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7" r="33932"/>
          <a:stretch/>
        </p:blipFill>
        <p:spPr>
          <a:xfrm>
            <a:off x="7384774" y="993206"/>
            <a:ext cx="3760305" cy="3751556"/>
          </a:xfrm>
          <a:prstGeom prst="ellipse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344" y="5413513"/>
            <a:ext cx="1143000" cy="114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11209" y="5800347"/>
            <a:ext cx="308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ramellose</a:t>
            </a:r>
            <a:r>
              <a:rPr lang="en-US" dirty="0" smtClean="0"/>
              <a:t>/</a:t>
            </a:r>
            <a:r>
              <a:rPr lang="en-US" dirty="0" err="1" smtClean="0"/>
              <a:t>networktutorials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3200" y="1584757"/>
            <a:ext cx="11041200" cy="4464000"/>
          </a:xfrm>
        </p:spPr>
        <p:txBody>
          <a:bodyPr/>
          <a:lstStyle/>
          <a:p>
            <a:r>
              <a:rPr lang="en-US" dirty="0" smtClean="0"/>
              <a:t>Associations =/= interactions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Microbial associations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96" y="2777379"/>
            <a:ext cx="4130857" cy="242068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Faust &amp; Raes. (2012). Microbial interactions: from networks to models. </a:t>
            </a:r>
            <a:r>
              <a:rPr lang="en-US" sz="1100" i="1" dirty="0">
                <a:solidFill>
                  <a:schemeClr val="bg1"/>
                </a:solidFill>
              </a:rPr>
              <a:t>Nature Reviews Microbiology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10</a:t>
            </a:r>
            <a:r>
              <a:rPr lang="en-US" sz="1100" dirty="0">
                <a:solidFill>
                  <a:schemeClr val="bg1"/>
                </a:solidFill>
              </a:rPr>
              <a:t>(8), 538.</a:t>
            </a:r>
          </a:p>
        </p:txBody>
      </p:sp>
      <p:pic>
        <p:nvPicPr>
          <p:cNvPr id="9" name="Picture 8" descr="C:\Users\u0118219\Box Sync\Simulation\Manuscript plots\figure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07" y="1802335"/>
            <a:ext cx="6022537" cy="3884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8756374" y="4081669"/>
            <a:ext cx="2768061" cy="163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710258" y="3845152"/>
            <a:ext cx="977082" cy="163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558397" y="3346021"/>
            <a:ext cx="977082" cy="163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20936" y="3683909"/>
            <a:ext cx="2768061" cy="163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516820" y="3134683"/>
            <a:ext cx="1475319" cy="163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63707" y="1802334"/>
            <a:ext cx="2805041" cy="1712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553800" y="2537982"/>
            <a:ext cx="2805041" cy="1712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5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3200" y="1584757"/>
            <a:ext cx="11041200" cy="4464000"/>
          </a:xfrm>
        </p:spPr>
        <p:txBody>
          <a:bodyPr/>
          <a:lstStyle/>
          <a:p>
            <a:r>
              <a:rPr lang="en-US" dirty="0" smtClean="0"/>
              <a:t>Associations =/= interactions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Microbial associations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96" y="2777379"/>
            <a:ext cx="4130857" cy="242068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Faust &amp; Raes. (2012). Microbial interactions: from networks to models. </a:t>
            </a:r>
            <a:r>
              <a:rPr lang="en-US" sz="1100" i="1" dirty="0">
                <a:solidFill>
                  <a:schemeClr val="bg1"/>
                </a:solidFill>
              </a:rPr>
              <a:t>Nature Reviews Microbiology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10</a:t>
            </a:r>
            <a:r>
              <a:rPr lang="en-US" sz="1100" dirty="0">
                <a:solidFill>
                  <a:schemeClr val="bg1"/>
                </a:solidFill>
              </a:rPr>
              <a:t>(8), 538.</a:t>
            </a:r>
          </a:p>
        </p:txBody>
      </p:sp>
      <p:pic>
        <p:nvPicPr>
          <p:cNvPr id="9" name="Picture 8" descr="C:\Users\u0118219\Box Sync\Simulation\Manuscript plots\figure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07" y="1802335"/>
            <a:ext cx="6022537" cy="3884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8756374" y="4081669"/>
            <a:ext cx="2768061" cy="163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710258" y="3845152"/>
            <a:ext cx="977082" cy="163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558397" y="3346021"/>
            <a:ext cx="977082" cy="163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20936" y="3683909"/>
            <a:ext cx="2768061" cy="163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516820" y="3134683"/>
            <a:ext cx="1475319" cy="163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7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3200" y="1584757"/>
            <a:ext cx="11041200" cy="4464000"/>
          </a:xfrm>
        </p:spPr>
        <p:txBody>
          <a:bodyPr/>
          <a:lstStyle/>
          <a:p>
            <a:r>
              <a:rPr lang="en-US" dirty="0" smtClean="0"/>
              <a:t>Associations =/= interactions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Microbial associations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96" y="2777379"/>
            <a:ext cx="4130857" cy="242068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Faust &amp; Raes. (2012). Microbial interactions: from networks to models. </a:t>
            </a:r>
            <a:r>
              <a:rPr lang="en-US" sz="1100" i="1" dirty="0">
                <a:solidFill>
                  <a:schemeClr val="bg1"/>
                </a:solidFill>
              </a:rPr>
              <a:t>Nature Reviews Microbiology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10</a:t>
            </a:r>
            <a:r>
              <a:rPr lang="en-US" sz="1100" dirty="0">
                <a:solidFill>
                  <a:schemeClr val="bg1"/>
                </a:solidFill>
              </a:rPr>
              <a:t>(8), 538.</a:t>
            </a:r>
          </a:p>
        </p:txBody>
      </p:sp>
      <p:pic>
        <p:nvPicPr>
          <p:cNvPr id="9" name="Picture 8" descr="C:\Users\u0118219\Box Sync\Simulation\Manuscript plots\figure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07" y="1802335"/>
            <a:ext cx="6022537" cy="38841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8756374" y="4081669"/>
            <a:ext cx="2768061" cy="163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710258" y="3845152"/>
            <a:ext cx="977082" cy="163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558397" y="3346021"/>
            <a:ext cx="977082" cy="1630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7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3200" y="1584757"/>
            <a:ext cx="11041200" cy="4464000"/>
          </a:xfrm>
        </p:spPr>
        <p:txBody>
          <a:bodyPr/>
          <a:lstStyle/>
          <a:p>
            <a:r>
              <a:rPr lang="en-US" dirty="0" smtClean="0"/>
              <a:t>Associations =/= interactions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Microbial associations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96" y="2777379"/>
            <a:ext cx="4130857" cy="242068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Faust &amp; Raes. (2012). Microbial interactions: from networks to models. </a:t>
            </a:r>
            <a:r>
              <a:rPr lang="en-US" sz="1100" i="1" dirty="0">
                <a:solidFill>
                  <a:schemeClr val="bg1"/>
                </a:solidFill>
              </a:rPr>
              <a:t>Nature Reviews Microbiology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10</a:t>
            </a:r>
            <a:r>
              <a:rPr lang="en-US" sz="1100" dirty="0">
                <a:solidFill>
                  <a:schemeClr val="bg1"/>
                </a:solidFill>
              </a:rPr>
              <a:t>(8), 538.</a:t>
            </a:r>
          </a:p>
        </p:txBody>
      </p:sp>
      <p:pic>
        <p:nvPicPr>
          <p:cNvPr id="9" name="Picture 8" descr="C:\Users\u0118219\Box Sync\Simulation\Manuscript plots\figure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07" y="1802335"/>
            <a:ext cx="6022537" cy="3884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071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3200" y="1584757"/>
            <a:ext cx="11041200" cy="4464000"/>
          </a:xfrm>
        </p:spPr>
        <p:txBody>
          <a:bodyPr/>
          <a:lstStyle/>
          <a:p>
            <a:r>
              <a:rPr lang="en-US" dirty="0" smtClean="0"/>
              <a:t>Associations =/= interactions</a:t>
            </a:r>
            <a:endParaRPr lang="en-US" dirty="0"/>
          </a:p>
          <a:p>
            <a:pPr lvl="1"/>
            <a:r>
              <a:rPr lang="en-US" dirty="0" smtClean="0"/>
              <a:t>Can represent environment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Microbial associations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Faust &amp; Raes. (2012). Microbial interactions: from networks to models. </a:t>
            </a:r>
            <a:r>
              <a:rPr lang="en-US" sz="1100" i="1" dirty="0">
                <a:solidFill>
                  <a:schemeClr val="bg1"/>
                </a:solidFill>
              </a:rPr>
              <a:t>Nature Reviews Microbiology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10</a:t>
            </a:r>
            <a:r>
              <a:rPr lang="en-US" sz="1100" dirty="0">
                <a:solidFill>
                  <a:schemeClr val="bg1"/>
                </a:solidFill>
              </a:rPr>
              <a:t>(8), 538.</a:t>
            </a:r>
          </a:p>
        </p:txBody>
      </p:sp>
    </p:spTree>
    <p:extLst>
      <p:ext uri="{BB962C8B-B14F-4D97-AF65-F5344CB8AC3E}">
        <p14:creationId xmlns:p14="http://schemas.microsoft.com/office/powerpoint/2010/main" val="335936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3200" y="1584757"/>
            <a:ext cx="11041200" cy="4464000"/>
          </a:xfrm>
        </p:spPr>
        <p:txBody>
          <a:bodyPr/>
          <a:lstStyle/>
          <a:p>
            <a:r>
              <a:rPr lang="en-US" dirty="0" smtClean="0"/>
              <a:t>Associations =/= interactions</a:t>
            </a:r>
            <a:endParaRPr lang="en-US" dirty="0"/>
          </a:p>
          <a:p>
            <a:pPr lvl="1"/>
            <a:r>
              <a:rPr lang="en-US" dirty="0" smtClean="0"/>
              <a:t>Can represent environment</a:t>
            </a:r>
          </a:p>
          <a:p>
            <a:r>
              <a:rPr lang="en-US" dirty="0" smtClean="0"/>
              <a:t>Associations are predicted from bacterial counts</a:t>
            </a:r>
          </a:p>
          <a:p>
            <a:pPr lvl="1"/>
            <a:r>
              <a:rPr lang="en-US" dirty="0" smtClean="0"/>
              <a:t>16S </a:t>
            </a:r>
            <a:r>
              <a:rPr lang="en-US" dirty="0" err="1" smtClean="0"/>
              <a:t>rRNA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Microbial associations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Faust &amp; Raes. (2012). Microbial interactions: from networks to models. </a:t>
            </a:r>
            <a:r>
              <a:rPr lang="en-US" sz="1100" i="1" dirty="0">
                <a:solidFill>
                  <a:schemeClr val="bg1"/>
                </a:solidFill>
              </a:rPr>
              <a:t>Nature Reviews Microbiology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10</a:t>
            </a:r>
            <a:r>
              <a:rPr lang="en-US" sz="1100" dirty="0">
                <a:solidFill>
                  <a:schemeClr val="bg1"/>
                </a:solidFill>
              </a:rPr>
              <a:t>(8), 538.</a:t>
            </a:r>
          </a:p>
        </p:txBody>
      </p:sp>
    </p:spTree>
    <p:extLst>
      <p:ext uri="{BB962C8B-B14F-4D97-AF65-F5344CB8AC3E}">
        <p14:creationId xmlns:p14="http://schemas.microsoft.com/office/powerpoint/2010/main" val="255903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3200" y="1584757"/>
            <a:ext cx="11041200" cy="4464000"/>
          </a:xfrm>
        </p:spPr>
        <p:txBody>
          <a:bodyPr/>
          <a:lstStyle/>
          <a:p>
            <a:r>
              <a:rPr lang="en-US" dirty="0" smtClean="0"/>
              <a:t>Associations =/= interactions</a:t>
            </a:r>
            <a:endParaRPr lang="en-US" dirty="0"/>
          </a:p>
          <a:p>
            <a:pPr lvl="1"/>
            <a:r>
              <a:rPr lang="en-US" dirty="0" smtClean="0"/>
              <a:t>Can represent environment</a:t>
            </a:r>
          </a:p>
          <a:p>
            <a:r>
              <a:rPr lang="en-US" dirty="0" smtClean="0"/>
              <a:t>Associations are predicted from bacterial counts</a:t>
            </a:r>
          </a:p>
          <a:p>
            <a:pPr lvl="1"/>
            <a:r>
              <a:rPr lang="en-US" dirty="0" smtClean="0"/>
              <a:t>16S </a:t>
            </a:r>
            <a:r>
              <a:rPr lang="en-US" dirty="0" err="1" smtClean="0"/>
              <a:t>rRNA</a:t>
            </a:r>
            <a:endParaRPr lang="en-US" dirty="0" smtClean="0"/>
          </a:p>
          <a:p>
            <a:r>
              <a:rPr lang="en-US" dirty="0" smtClean="0"/>
              <a:t>Association prediction can vary depending on experimental design</a:t>
            </a:r>
          </a:p>
          <a:p>
            <a:pPr lvl="1"/>
            <a:r>
              <a:rPr lang="en-US" dirty="0" smtClean="0"/>
              <a:t>Cross-sectional</a:t>
            </a:r>
          </a:p>
          <a:p>
            <a:pPr lvl="1"/>
            <a:r>
              <a:rPr lang="en-US" dirty="0" smtClean="0"/>
              <a:t>Time series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Microbial associations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Faust &amp; Raes. (2012). Microbial interactions: from networks to models. </a:t>
            </a:r>
            <a:r>
              <a:rPr lang="en-US" sz="1100" i="1" dirty="0">
                <a:solidFill>
                  <a:schemeClr val="bg1"/>
                </a:solidFill>
              </a:rPr>
              <a:t>Nature Reviews Microbiology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10</a:t>
            </a:r>
            <a:r>
              <a:rPr lang="en-US" sz="1100" dirty="0">
                <a:solidFill>
                  <a:schemeClr val="bg1"/>
                </a:solidFill>
              </a:rPr>
              <a:t>(8), 538.</a:t>
            </a:r>
          </a:p>
        </p:txBody>
      </p:sp>
    </p:spTree>
    <p:extLst>
      <p:ext uri="{BB962C8B-B14F-4D97-AF65-F5344CB8AC3E}">
        <p14:creationId xmlns:p14="http://schemas.microsoft.com/office/powerpoint/2010/main" val="365795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3200" y="1584757"/>
            <a:ext cx="11041200" cy="4464000"/>
          </a:xfrm>
        </p:spPr>
        <p:txBody>
          <a:bodyPr/>
          <a:lstStyle/>
          <a:p>
            <a:r>
              <a:rPr lang="en-US" dirty="0" smtClean="0"/>
              <a:t>Associations =/= interactions</a:t>
            </a:r>
            <a:endParaRPr lang="en-US" dirty="0"/>
          </a:p>
          <a:p>
            <a:pPr lvl="1"/>
            <a:r>
              <a:rPr lang="en-US" dirty="0" smtClean="0"/>
              <a:t>Can represent environment</a:t>
            </a:r>
          </a:p>
          <a:p>
            <a:r>
              <a:rPr lang="en-US" dirty="0" smtClean="0"/>
              <a:t>Associations are predicted from bacterial counts</a:t>
            </a:r>
          </a:p>
          <a:p>
            <a:pPr lvl="1"/>
            <a:r>
              <a:rPr lang="en-US" dirty="0" smtClean="0"/>
              <a:t>16S </a:t>
            </a:r>
            <a:r>
              <a:rPr lang="en-US" dirty="0" err="1" smtClean="0"/>
              <a:t>rRNA</a:t>
            </a:r>
            <a:endParaRPr lang="en-US" dirty="0" smtClean="0"/>
          </a:p>
          <a:p>
            <a:r>
              <a:rPr lang="en-US" dirty="0" smtClean="0"/>
              <a:t>Association prediction can vary depending on experimental design</a:t>
            </a:r>
          </a:p>
          <a:p>
            <a:pPr lvl="1"/>
            <a:r>
              <a:rPr lang="en-US" dirty="0" smtClean="0"/>
              <a:t>Cross-sectional</a:t>
            </a:r>
          </a:p>
          <a:p>
            <a:pPr lvl="1"/>
            <a:r>
              <a:rPr lang="en-US" dirty="0" smtClean="0"/>
              <a:t>Time series</a:t>
            </a:r>
          </a:p>
          <a:p>
            <a:r>
              <a:rPr lang="en-US" dirty="0" smtClean="0"/>
              <a:t>Dedicated tools have been developed for association inference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Microbial associations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Faust &amp; Raes. (2012). Microbial interactions: from networks to models. </a:t>
            </a:r>
            <a:r>
              <a:rPr lang="en-US" sz="1100" i="1" dirty="0">
                <a:solidFill>
                  <a:schemeClr val="bg1"/>
                </a:solidFill>
              </a:rPr>
              <a:t>Nature Reviews Microbiology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10</a:t>
            </a:r>
            <a:r>
              <a:rPr lang="en-US" sz="1100" dirty="0">
                <a:solidFill>
                  <a:schemeClr val="bg1"/>
                </a:solidFill>
              </a:rPr>
              <a:t>(8), 538.</a:t>
            </a:r>
          </a:p>
        </p:txBody>
      </p:sp>
    </p:spTree>
    <p:extLst>
      <p:ext uri="{BB962C8B-B14F-4D97-AF65-F5344CB8AC3E}">
        <p14:creationId xmlns:p14="http://schemas.microsoft.com/office/powerpoint/2010/main" val="37313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651" y="2256942"/>
            <a:ext cx="7407585" cy="3039829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Microbial associations from 16S </a:t>
            </a:r>
            <a:r>
              <a:rPr lang="en-US" dirty="0" err="1" smtClean="0"/>
              <a:t>rRNA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Vandeputte </a:t>
            </a:r>
            <a:r>
              <a:rPr lang="en-US" sz="1100" i="1" dirty="0" smtClean="0">
                <a:solidFill>
                  <a:schemeClr val="bg1"/>
                </a:solidFill>
              </a:rPr>
              <a:t>et al</a:t>
            </a:r>
            <a:r>
              <a:rPr lang="en-US" sz="1100" dirty="0" smtClean="0">
                <a:solidFill>
                  <a:schemeClr val="bg1"/>
                </a:solidFill>
              </a:rPr>
              <a:t>. </a:t>
            </a:r>
            <a:r>
              <a:rPr lang="en-US" sz="1100" dirty="0">
                <a:solidFill>
                  <a:schemeClr val="bg1"/>
                </a:solidFill>
              </a:rPr>
              <a:t>(2017). Quantitative microbiome profiling links gut community variation to microbial load.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551</a:t>
            </a:r>
            <a:r>
              <a:rPr lang="en-US" sz="1100" dirty="0">
                <a:solidFill>
                  <a:schemeClr val="bg1"/>
                </a:solidFill>
              </a:rPr>
              <a:t>(7681).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Compositionality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9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651" y="2256942"/>
            <a:ext cx="7407585" cy="3039829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Microbial associations from 16S </a:t>
            </a:r>
            <a:r>
              <a:rPr lang="en-US" dirty="0" err="1" smtClean="0"/>
              <a:t>rRNA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Vandeputte </a:t>
            </a:r>
            <a:r>
              <a:rPr lang="en-US" sz="1100" i="1" dirty="0">
                <a:solidFill>
                  <a:schemeClr val="bg1"/>
                </a:solidFill>
              </a:rPr>
              <a:t>et al</a:t>
            </a:r>
            <a:r>
              <a:rPr lang="en-US" sz="1100" dirty="0">
                <a:solidFill>
                  <a:schemeClr val="bg1"/>
                </a:solidFill>
              </a:rPr>
              <a:t>. (2017). Quantitative microbiome profiling links gut community variation to microbial load.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551</a:t>
            </a:r>
            <a:r>
              <a:rPr lang="en-US" sz="1100" dirty="0">
                <a:solidFill>
                  <a:schemeClr val="bg1"/>
                </a:solidFill>
              </a:rPr>
              <a:t>(7681).</a:t>
            </a:r>
          </a:p>
        </p:txBody>
      </p:sp>
      <p:sp>
        <p:nvSpPr>
          <p:cNvPr id="2" name="Rectangle 1"/>
          <p:cNvSpPr/>
          <p:nvPr/>
        </p:nvSpPr>
        <p:spPr>
          <a:xfrm>
            <a:off x="7073349" y="2256942"/>
            <a:ext cx="267864" cy="27556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758936" y="4436165"/>
            <a:ext cx="267864" cy="5714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Compositionality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11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Microbial organisms interact</a:t>
            </a:r>
            <a:endParaRPr lang="en-US" dirty="0"/>
          </a:p>
        </p:txBody>
      </p:sp>
      <p:pic>
        <p:nvPicPr>
          <p:cNvPr id="6" name="Picture 5" descr="F3.medium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541" y="1703137"/>
            <a:ext cx="5061980" cy="41416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6571" y="6349333"/>
            <a:ext cx="41696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Welch </a:t>
            </a:r>
            <a:r>
              <a:rPr lang="en-US" sz="900" i="1" dirty="0" smtClean="0">
                <a:solidFill>
                  <a:schemeClr val="bg1"/>
                </a:solidFill>
              </a:rPr>
              <a:t>et al.</a:t>
            </a:r>
            <a:r>
              <a:rPr lang="en-US" sz="900" dirty="0" smtClean="0">
                <a:solidFill>
                  <a:schemeClr val="bg1"/>
                </a:solidFill>
              </a:rPr>
              <a:t> (</a:t>
            </a:r>
            <a:r>
              <a:rPr lang="en-US" sz="900" dirty="0">
                <a:solidFill>
                  <a:schemeClr val="bg1"/>
                </a:solidFill>
              </a:rPr>
              <a:t>2016). Biogeography of a human oral microbiome at the micron scale. </a:t>
            </a:r>
            <a:r>
              <a:rPr lang="en-US" sz="900" i="1" dirty="0">
                <a:solidFill>
                  <a:schemeClr val="bg1"/>
                </a:solidFill>
              </a:rPr>
              <a:t>Proceedings of the National Academy of Sciences</a:t>
            </a:r>
            <a:r>
              <a:rPr lang="en-US" sz="900" dirty="0">
                <a:solidFill>
                  <a:schemeClr val="bg1"/>
                </a:solidFill>
              </a:rPr>
              <a:t>, </a:t>
            </a:r>
            <a:r>
              <a:rPr lang="en-US" sz="900" i="1" dirty="0">
                <a:solidFill>
                  <a:schemeClr val="bg1"/>
                </a:solidFill>
              </a:rPr>
              <a:t>113</a:t>
            </a:r>
            <a:r>
              <a:rPr lang="en-US" sz="900" dirty="0">
                <a:solidFill>
                  <a:schemeClr val="bg1"/>
                </a:solidFill>
              </a:rPr>
              <a:t>(6), E791-E800.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26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651" y="2256942"/>
            <a:ext cx="7407585" cy="3039829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Microbial associations from 16S </a:t>
            </a:r>
            <a:r>
              <a:rPr lang="en-US" dirty="0" err="1" smtClean="0"/>
              <a:t>rRNA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Vandeputte </a:t>
            </a:r>
            <a:r>
              <a:rPr lang="en-US" sz="1100" i="1" dirty="0">
                <a:solidFill>
                  <a:schemeClr val="bg1"/>
                </a:solidFill>
              </a:rPr>
              <a:t>et al</a:t>
            </a:r>
            <a:r>
              <a:rPr lang="en-US" sz="1100" dirty="0">
                <a:solidFill>
                  <a:schemeClr val="bg1"/>
                </a:solidFill>
              </a:rPr>
              <a:t>. (2017). Quantitative microbiome profiling links gut community variation to microbial load.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551</a:t>
            </a:r>
            <a:r>
              <a:rPr lang="en-US" sz="1100" dirty="0">
                <a:solidFill>
                  <a:schemeClr val="bg1"/>
                </a:solidFill>
              </a:rPr>
              <a:t>(7681).</a:t>
            </a:r>
          </a:p>
        </p:txBody>
      </p:sp>
      <p:sp>
        <p:nvSpPr>
          <p:cNvPr id="2" name="Rectangle 1"/>
          <p:cNvSpPr/>
          <p:nvPr/>
        </p:nvSpPr>
        <p:spPr>
          <a:xfrm>
            <a:off x="7073349" y="2256942"/>
            <a:ext cx="267864" cy="27556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758936" y="4436165"/>
            <a:ext cx="267864" cy="5714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Compositionality</a:t>
            </a:r>
          </a:p>
          <a:p>
            <a:endParaRPr lang="en-US" dirty="0"/>
          </a:p>
          <a:p>
            <a:r>
              <a:rPr lang="en-US" dirty="0" smtClean="0"/>
              <a:t>Correct with</a:t>
            </a:r>
            <a:br>
              <a:rPr lang="en-US" dirty="0" smtClean="0"/>
            </a:br>
            <a:r>
              <a:rPr lang="en-US" dirty="0" smtClean="0"/>
              <a:t>quantitative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651" y="2256942"/>
            <a:ext cx="7407585" cy="3039829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Microbial associations from 16S </a:t>
            </a:r>
            <a:r>
              <a:rPr lang="en-US" dirty="0" err="1" smtClean="0"/>
              <a:t>rRNA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Vandeputte </a:t>
            </a:r>
            <a:r>
              <a:rPr lang="en-US" sz="1100" i="1" dirty="0">
                <a:solidFill>
                  <a:schemeClr val="bg1"/>
                </a:solidFill>
              </a:rPr>
              <a:t>et al</a:t>
            </a:r>
            <a:r>
              <a:rPr lang="en-US" sz="1100" dirty="0">
                <a:solidFill>
                  <a:schemeClr val="bg1"/>
                </a:solidFill>
              </a:rPr>
              <a:t>. (2017). Quantitative microbiome profiling links gut community variation to microbial load.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551</a:t>
            </a:r>
            <a:r>
              <a:rPr lang="en-US" sz="1100" dirty="0">
                <a:solidFill>
                  <a:schemeClr val="bg1"/>
                </a:solidFill>
              </a:rPr>
              <a:t>(7681).</a:t>
            </a:r>
          </a:p>
        </p:txBody>
      </p:sp>
      <p:sp>
        <p:nvSpPr>
          <p:cNvPr id="2" name="Rectangle 1"/>
          <p:cNvSpPr/>
          <p:nvPr/>
        </p:nvSpPr>
        <p:spPr>
          <a:xfrm>
            <a:off x="7073349" y="2256942"/>
            <a:ext cx="267864" cy="275569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758936" y="4436165"/>
            <a:ext cx="267864" cy="5714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Compositionality</a:t>
            </a:r>
          </a:p>
          <a:p>
            <a:endParaRPr lang="en-US" dirty="0"/>
          </a:p>
          <a:p>
            <a:r>
              <a:rPr lang="en-US" dirty="0" smtClean="0"/>
              <a:t>Correct with</a:t>
            </a:r>
            <a:br>
              <a:rPr lang="en-US" dirty="0" smtClean="0"/>
            </a:br>
            <a:r>
              <a:rPr lang="en-US" dirty="0" smtClean="0"/>
              <a:t>quantitative data</a:t>
            </a:r>
          </a:p>
          <a:p>
            <a:endParaRPr lang="en-US" dirty="0"/>
          </a:p>
          <a:p>
            <a:r>
              <a:rPr lang="en-US" dirty="0" smtClean="0"/>
              <a:t>Use methods</a:t>
            </a:r>
            <a:br>
              <a:rPr lang="en-US" dirty="0" smtClean="0"/>
            </a:br>
            <a:r>
              <a:rPr lang="en-US" dirty="0" smtClean="0"/>
              <a:t>robust to </a:t>
            </a:r>
            <a:br>
              <a:rPr lang="en-US" dirty="0" smtClean="0"/>
            </a:br>
            <a:r>
              <a:rPr lang="en-US" dirty="0" smtClean="0"/>
              <a:t>compositionality</a:t>
            </a:r>
            <a:br>
              <a:rPr lang="en-US" dirty="0" smtClean="0"/>
            </a:br>
            <a:r>
              <a:rPr lang="en-US" dirty="0" smtClean="0"/>
              <a:t>(e.g. </a:t>
            </a:r>
            <a:r>
              <a:rPr lang="en-US" dirty="0" err="1" smtClean="0"/>
              <a:t>clr</a:t>
            </a:r>
            <a:r>
              <a:rPr lang="en-US" dirty="0" smtClean="0"/>
              <a:t> transformation)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07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Sparsity: most microbes are not counted</a:t>
            </a:r>
          </a:p>
          <a:p>
            <a:endParaRPr lang="en-US" dirty="0"/>
          </a:p>
          <a:p>
            <a:r>
              <a:rPr lang="en-US" dirty="0" smtClean="0"/>
              <a:t>Some correlations also correlate zeros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Microbial associations from 16S </a:t>
            </a:r>
            <a:r>
              <a:rPr lang="en-US" dirty="0" err="1" smtClean="0"/>
              <a:t>rRNA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330" y="1828801"/>
            <a:ext cx="3389243" cy="338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1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Sparsity: most microbes are not counted</a:t>
            </a:r>
          </a:p>
          <a:p>
            <a:endParaRPr lang="en-US" dirty="0"/>
          </a:p>
          <a:p>
            <a:r>
              <a:rPr lang="en-US" dirty="0"/>
              <a:t>Some correlations also correlate </a:t>
            </a:r>
            <a:r>
              <a:rPr lang="en-US" dirty="0" smtClean="0"/>
              <a:t>zeros</a:t>
            </a:r>
          </a:p>
          <a:p>
            <a:pPr lvl="1"/>
            <a:r>
              <a:rPr lang="en-US" dirty="0" smtClean="0"/>
              <a:t>Pearson, Spearman</a:t>
            </a:r>
          </a:p>
          <a:p>
            <a:pPr lvl="1"/>
            <a:r>
              <a:rPr lang="en-US" dirty="0" smtClean="0"/>
              <a:t>Sparsity affects </a:t>
            </a:r>
            <a:r>
              <a:rPr lang="en-US" dirty="0" err="1" smtClean="0"/>
              <a:t>clr</a:t>
            </a:r>
            <a:r>
              <a:rPr lang="en-US" dirty="0" smtClean="0"/>
              <a:t> transformation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Microbial associations from 16S </a:t>
            </a:r>
            <a:r>
              <a:rPr lang="en-US" dirty="0" err="1" smtClean="0"/>
              <a:t>rRNA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08" y="1382775"/>
            <a:ext cx="1958009" cy="19580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7" y="6257836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Costa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2012). Comparison of the fecal microbiota of healthy horses and horses with colitis by high throughput sequencing of the V3-V5 region of the 16S </a:t>
            </a:r>
            <a:r>
              <a:rPr lang="en-US" sz="1100" dirty="0" err="1">
                <a:solidFill>
                  <a:schemeClr val="bg1"/>
                </a:solidFill>
              </a:rPr>
              <a:t>rRNA</a:t>
            </a:r>
            <a:r>
              <a:rPr lang="en-US" sz="1100" dirty="0">
                <a:solidFill>
                  <a:schemeClr val="bg1"/>
                </a:solidFill>
              </a:rPr>
              <a:t> gene.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7</a:t>
            </a:r>
            <a:r>
              <a:rPr lang="en-US" sz="1100" dirty="0">
                <a:solidFill>
                  <a:schemeClr val="bg1"/>
                </a:solidFill>
              </a:rPr>
              <a:t>(7), e41484.</a:t>
            </a:r>
          </a:p>
        </p:txBody>
      </p:sp>
    </p:spTree>
    <p:extLst>
      <p:ext uri="{BB962C8B-B14F-4D97-AF65-F5344CB8AC3E}">
        <p14:creationId xmlns:p14="http://schemas.microsoft.com/office/powerpoint/2010/main" val="344920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Sparsity: most microbes are not counted</a:t>
            </a:r>
          </a:p>
          <a:p>
            <a:endParaRPr lang="en-US" dirty="0"/>
          </a:p>
          <a:p>
            <a:r>
              <a:rPr lang="en-US" dirty="0"/>
              <a:t>Some correlations also correlate zeros</a:t>
            </a:r>
          </a:p>
          <a:p>
            <a:pPr lvl="1"/>
            <a:r>
              <a:rPr lang="en-US" dirty="0"/>
              <a:t>Pearson, Spearman</a:t>
            </a:r>
          </a:p>
          <a:p>
            <a:pPr lvl="1"/>
            <a:r>
              <a:rPr lang="en-US" dirty="0"/>
              <a:t>Sparsity affects </a:t>
            </a:r>
            <a:r>
              <a:rPr lang="en-US" dirty="0" err="1"/>
              <a:t>clr</a:t>
            </a:r>
            <a:r>
              <a:rPr lang="en-US" dirty="0"/>
              <a:t> transformation</a:t>
            </a:r>
          </a:p>
          <a:p>
            <a:endParaRPr lang="en-US" dirty="0" smtClean="0"/>
          </a:p>
          <a:p>
            <a:r>
              <a:rPr lang="en-US" dirty="0" smtClean="0"/>
              <a:t>Rounded zeros or structural zeros? 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Microbial associations from 16S </a:t>
            </a:r>
            <a:r>
              <a:rPr lang="en-US" dirty="0" err="1" smtClean="0"/>
              <a:t>rRNA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08" y="1382775"/>
            <a:ext cx="1958009" cy="1958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6" y="3602515"/>
            <a:ext cx="3554895" cy="24092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7" y="6257836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Costa </a:t>
            </a:r>
            <a:r>
              <a:rPr lang="en-US" sz="1100" i="1" dirty="0">
                <a:solidFill>
                  <a:schemeClr val="bg1"/>
                </a:solidFill>
              </a:rPr>
              <a:t>et al.</a:t>
            </a:r>
            <a:r>
              <a:rPr lang="en-US" sz="1100" dirty="0">
                <a:solidFill>
                  <a:schemeClr val="bg1"/>
                </a:solidFill>
              </a:rPr>
              <a:t> (2012). Comparison of the fecal microbiota of healthy horses and horses with colitis by high throughput sequencing of the V3-V5 region of the 16S </a:t>
            </a:r>
            <a:r>
              <a:rPr lang="en-US" sz="1100" dirty="0" err="1">
                <a:solidFill>
                  <a:schemeClr val="bg1"/>
                </a:solidFill>
              </a:rPr>
              <a:t>rRNA</a:t>
            </a:r>
            <a:r>
              <a:rPr lang="en-US" sz="1100" dirty="0">
                <a:solidFill>
                  <a:schemeClr val="bg1"/>
                </a:solidFill>
              </a:rPr>
              <a:t> gene.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7</a:t>
            </a:r>
            <a:r>
              <a:rPr lang="en-US" sz="1100" dirty="0">
                <a:solidFill>
                  <a:schemeClr val="bg1"/>
                </a:solidFill>
              </a:rPr>
              <a:t>(7), e41484.</a:t>
            </a:r>
          </a:p>
        </p:txBody>
      </p:sp>
    </p:spTree>
    <p:extLst>
      <p:ext uri="{BB962C8B-B14F-4D97-AF65-F5344CB8AC3E}">
        <p14:creationId xmlns:p14="http://schemas.microsoft.com/office/powerpoint/2010/main" val="281944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Sparsity: most microbes are not counted</a:t>
            </a:r>
          </a:p>
          <a:p>
            <a:endParaRPr lang="en-US" dirty="0"/>
          </a:p>
          <a:p>
            <a:r>
              <a:rPr lang="en-US" dirty="0"/>
              <a:t>Some correlations also correlate zeros</a:t>
            </a:r>
          </a:p>
          <a:p>
            <a:pPr lvl="1"/>
            <a:r>
              <a:rPr lang="en-US" dirty="0"/>
              <a:t>Pearson, Spearman</a:t>
            </a:r>
          </a:p>
          <a:p>
            <a:pPr lvl="1"/>
            <a:r>
              <a:rPr lang="en-US" dirty="0"/>
              <a:t>Sparsity affects </a:t>
            </a:r>
            <a:r>
              <a:rPr lang="en-US" dirty="0" err="1"/>
              <a:t>clr</a:t>
            </a:r>
            <a:r>
              <a:rPr lang="en-US" dirty="0"/>
              <a:t> transformation</a:t>
            </a:r>
          </a:p>
          <a:p>
            <a:endParaRPr lang="en-US" dirty="0" smtClean="0"/>
          </a:p>
          <a:p>
            <a:r>
              <a:rPr lang="en-US" dirty="0" smtClean="0"/>
              <a:t>Rounded zeros or structural zeros? </a:t>
            </a:r>
          </a:p>
          <a:p>
            <a:endParaRPr lang="en-US" dirty="0" smtClean="0"/>
          </a:p>
          <a:p>
            <a:r>
              <a:rPr lang="en-US" dirty="0" smtClean="0"/>
              <a:t>Apply filter to reduce sparsity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Microbial associations from 16S </a:t>
            </a:r>
            <a:r>
              <a:rPr lang="en-US" dirty="0" err="1" smtClean="0"/>
              <a:t>rRNA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08" y="1382775"/>
            <a:ext cx="1958009" cy="1958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6" y="3602515"/>
            <a:ext cx="3554895" cy="24092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7" y="6257836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Costa </a:t>
            </a:r>
            <a:r>
              <a:rPr lang="en-US" sz="1100" i="1" dirty="0">
                <a:solidFill>
                  <a:schemeClr val="bg1"/>
                </a:solidFill>
              </a:rPr>
              <a:t>et al.</a:t>
            </a:r>
            <a:r>
              <a:rPr lang="en-US" sz="1100" dirty="0">
                <a:solidFill>
                  <a:schemeClr val="bg1"/>
                </a:solidFill>
              </a:rPr>
              <a:t> (2012). Comparison of the fecal microbiota of healthy horses and horses with colitis by high throughput sequencing of the V3-V5 region of the 16S </a:t>
            </a:r>
            <a:r>
              <a:rPr lang="en-US" sz="1100" dirty="0" err="1">
                <a:solidFill>
                  <a:schemeClr val="bg1"/>
                </a:solidFill>
              </a:rPr>
              <a:t>rRNA</a:t>
            </a:r>
            <a:r>
              <a:rPr lang="en-US" sz="1100" dirty="0">
                <a:solidFill>
                  <a:schemeClr val="bg1"/>
                </a:solidFill>
              </a:rPr>
              <a:t> gene.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7</a:t>
            </a:r>
            <a:r>
              <a:rPr lang="en-US" sz="1100" dirty="0">
                <a:solidFill>
                  <a:schemeClr val="bg1"/>
                </a:solidFill>
              </a:rPr>
              <a:t>(7), e41484.</a:t>
            </a:r>
          </a:p>
        </p:txBody>
      </p:sp>
    </p:spTree>
    <p:extLst>
      <p:ext uri="{BB962C8B-B14F-4D97-AF65-F5344CB8AC3E}">
        <p14:creationId xmlns:p14="http://schemas.microsoft.com/office/powerpoint/2010/main" val="269242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5355535" y="2902227"/>
            <a:ext cx="347869" cy="1474304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Networks from longitudinal or cross-sectional data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855804" y="3475383"/>
            <a:ext cx="347869" cy="9011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74295" y="3091071"/>
            <a:ext cx="347869" cy="1285460"/>
          </a:xfrm>
          <a:prstGeom prst="rect">
            <a:avLst/>
          </a:prstGeom>
          <a:solidFill>
            <a:srgbClr val="FFC000"/>
          </a:solidFill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891709" y="4376531"/>
            <a:ext cx="284921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60504" y="2230889"/>
            <a:ext cx="191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Sample 2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1911626" y="3747052"/>
            <a:ext cx="347869" cy="629478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11895" y="3475382"/>
            <a:ext cx="347869" cy="9011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30386" y="3243470"/>
            <a:ext cx="347869" cy="1133060"/>
          </a:xfrm>
          <a:prstGeom prst="rect">
            <a:avLst/>
          </a:prstGeom>
          <a:solidFill>
            <a:srgbClr val="FFC000"/>
          </a:solidFill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447800" y="4376530"/>
            <a:ext cx="284921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16595" y="2230888"/>
            <a:ext cx="191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Sample 1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8723243" y="3972339"/>
            <a:ext cx="347869" cy="404192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23512" y="3475383"/>
            <a:ext cx="347869" cy="9011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742003" y="4071729"/>
            <a:ext cx="347869" cy="304801"/>
          </a:xfrm>
          <a:prstGeom prst="rect">
            <a:avLst/>
          </a:prstGeom>
          <a:solidFill>
            <a:srgbClr val="FFC000"/>
          </a:solidFill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259417" y="4376531"/>
            <a:ext cx="284921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728212" y="2230889"/>
            <a:ext cx="191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Sample 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3592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5355535" y="2902227"/>
            <a:ext cx="347869" cy="1474304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Networks from longitudinal or cross-sectional data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855804" y="3475383"/>
            <a:ext cx="347869" cy="9011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74295" y="3091071"/>
            <a:ext cx="347869" cy="1285460"/>
          </a:xfrm>
          <a:prstGeom prst="rect">
            <a:avLst/>
          </a:prstGeom>
          <a:solidFill>
            <a:srgbClr val="FFC000"/>
          </a:solidFill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891709" y="4376531"/>
            <a:ext cx="284921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60504" y="2230889"/>
            <a:ext cx="191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Sample 2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1911626" y="3747052"/>
            <a:ext cx="347869" cy="629478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11895" y="3475382"/>
            <a:ext cx="347869" cy="9011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30386" y="3243470"/>
            <a:ext cx="347869" cy="1133060"/>
          </a:xfrm>
          <a:prstGeom prst="rect">
            <a:avLst/>
          </a:prstGeom>
          <a:solidFill>
            <a:srgbClr val="FFC000"/>
          </a:solidFill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447800" y="4376530"/>
            <a:ext cx="284921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16595" y="2230888"/>
            <a:ext cx="191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Sample 1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8723243" y="3972339"/>
            <a:ext cx="347869" cy="404192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23512" y="3475383"/>
            <a:ext cx="347869" cy="9011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742003" y="4071729"/>
            <a:ext cx="347869" cy="304801"/>
          </a:xfrm>
          <a:prstGeom prst="rect">
            <a:avLst/>
          </a:prstGeom>
          <a:solidFill>
            <a:srgbClr val="FFC000"/>
          </a:solidFill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259417" y="4376531"/>
            <a:ext cx="284921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728212" y="2230889"/>
            <a:ext cx="191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Sample 3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8047383" y="2902227"/>
            <a:ext cx="3246782" cy="19414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80513" y="4955161"/>
            <a:ext cx="3568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abundance of </a:t>
            </a:r>
            <a:r>
              <a:rPr lang="en-US" b="1" dirty="0" smtClean="0">
                <a:solidFill>
                  <a:srgbClr val="00B0F0"/>
                </a:solidFill>
              </a:rPr>
              <a:t>blue</a:t>
            </a:r>
            <a:r>
              <a:rPr lang="en-US" b="1" dirty="0" smtClean="0"/>
              <a:t> </a:t>
            </a:r>
            <a:r>
              <a:rPr lang="en-US" dirty="0" smtClean="0"/>
              <a:t>taxon</a:t>
            </a:r>
          </a:p>
          <a:p>
            <a:r>
              <a:rPr lang="en-US" dirty="0" smtClean="0"/>
              <a:t>is associated with low abundance of </a:t>
            </a:r>
            <a:r>
              <a:rPr lang="en-US" b="1" dirty="0" smtClean="0">
                <a:solidFill>
                  <a:srgbClr val="FFC000"/>
                </a:solidFill>
              </a:rPr>
              <a:t>orange</a:t>
            </a:r>
            <a:r>
              <a:rPr lang="en-US" b="1" dirty="0" smtClean="0"/>
              <a:t> </a:t>
            </a:r>
            <a:r>
              <a:rPr lang="en-US" dirty="0" smtClean="0"/>
              <a:t>taxon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3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1732722" y="2902227"/>
            <a:ext cx="347869" cy="1474304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Networks from longitudinal or cross-sectional data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32991" y="3475383"/>
            <a:ext cx="347869" cy="9011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751482" y="3091071"/>
            <a:ext cx="347869" cy="1285460"/>
          </a:xfrm>
          <a:prstGeom prst="rect">
            <a:avLst/>
          </a:prstGeom>
          <a:solidFill>
            <a:srgbClr val="FFC000"/>
          </a:solidFill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268896" y="4376531"/>
            <a:ext cx="284921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37691" y="2230889"/>
            <a:ext cx="191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Sample 1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5324061" y="3747053"/>
            <a:ext cx="347869" cy="629478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24330" y="3475383"/>
            <a:ext cx="347869" cy="9011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342821" y="3067879"/>
            <a:ext cx="347869" cy="1308652"/>
          </a:xfrm>
          <a:prstGeom prst="rect">
            <a:avLst/>
          </a:prstGeom>
          <a:solidFill>
            <a:srgbClr val="FFC000"/>
          </a:solidFill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4860235" y="4376531"/>
            <a:ext cx="284921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29030" y="2230889"/>
            <a:ext cx="191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Sample 2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8723243" y="3972339"/>
            <a:ext cx="347869" cy="404192"/>
          </a:xfrm>
          <a:prstGeom prst="rect">
            <a:avLst/>
          </a:prstGeom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23512" y="3475383"/>
            <a:ext cx="347869" cy="9011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742003" y="4071729"/>
            <a:ext cx="347869" cy="304801"/>
          </a:xfrm>
          <a:prstGeom prst="rect">
            <a:avLst/>
          </a:prstGeom>
          <a:solidFill>
            <a:srgbClr val="FFC000"/>
          </a:solidFill>
          <a:ln w="381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259417" y="4376531"/>
            <a:ext cx="284921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728212" y="2230889"/>
            <a:ext cx="1911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Sample 3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5112854" y="3558209"/>
            <a:ext cx="787676" cy="9442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732681" y="4633796"/>
            <a:ext cx="3568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abundance of </a:t>
            </a:r>
            <a:r>
              <a:rPr lang="en-US" b="1" dirty="0" smtClean="0">
                <a:solidFill>
                  <a:srgbClr val="00B0F0"/>
                </a:solidFill>
              </a:rPr>
              <a:t>blue</a:t>
            </a:r>
            <a:r>
              <a:rPr lang="en-US" b="1" dirty="0" smtClean="0"/>
              <a:t> </a:t>
            </a:r>
            <a:r>
              <a:rPr lang="en-US" dirty="0" smtClean="0"/>
              <a:t>taxon</a:t>
            </a:r>
          </a:p>
          <a:p>
            <a:r>
              <a:rPr lang="en-US" b="1" dirty="0" smtClean="0"/>
              <a:t>precedes</a:t>
            </a:r>
            <a:r>
              <a:rPr lang="en-US" dirty="0" smtClean="0"/>
              <a:t> low abundance of </a:t>
            </a:r>
            <a:r>
              <a:rPr lang="en-US" b="1" dirty="0" smtClean="0">
                <a:solidFill>
                  <a:srgbClr val="FFC000"/>
                </a:solidFill>
              </a:rPr>
              <a:t>orange</a:t>
            </a:r>
            <a:r>
              <a:rPr lang="en-US" b="1" dirty="0" smtClean="0"/>
              <a:t> </a:t>
            </a:r>
            <a:r>
              <a:rPr lang="en-US" dirty="0" smtClean="0"/>
              <a:t>taxon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13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ccrepe</a:t>
            </a:r>
            <a:endParaRPr lang="en-US" dirty="0" smtClean="0"/>
          </a:p>
          <a:p>
            <a:r>
              <a:rPr lang="en-US" dirty="0" err="1" smtClean="0"/>
              <a:t>CoNet</a:t>
            </a:r>
            <a:endParaRPr lang="en-US" dirty="0" smtClean="0"/>
          </a:p>
          <a:p>
            <a:r>
              <a:rPr lang="en-US" dirty="0" err="1" smtClean="0"/>
              <a:t>FlashWeave</a:t>
            </a:r>
            <a:endParaRPr lang="en-US" dirty="0" smtClean="0"/>
          </a:p>
          <a:p>
            <a:r>
              <a:rPr lang="en-US" dirty="0" err="1" smtClean="0"/>
              <a:t>SparCC</a:t>
            </a:r>
            <a:endParaRPr lang="en-US" dirty="0" smtClean="0"/>
          </a:p>
          <a:p>
            <a:r>
              <a:rPr lang="en-US" dirty="0" smtClean="0"/>
              <a:t>Spearman</a:t>
            </a:r>
          </a:p>
          <a:p>
            <a:r>
              <a:rPr lang="en-US" dirty="0" smtClean="0"/>
              <a:t>SPIEC-EASI</a:t>
            </a:r>
          </a:p>
          <a:p>
            <a:r>
              <a:rPr lang="en-US" dirty="0"/>
              <a:t>WGCNA</a:t>
            </a:r>
          </a:p>
          <a:p>
            <a:pPr marL="0" indent="0">
              <a:buNone/>
            </a:pPr>
            <a:r>
              <a:rPr lang="en-US" dirty="0" smtClean="0"/>
              <a:t>… And many more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for cross-sectional network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66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Microbial organisms interact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96571" y="6349333"/>
            <a:ext cx="416968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Webster &amp;  Thomas. (2016</a:t>
            </a:r>
            <a:r>
              <a:rPr lang="en-US" sz="900" dirty="0">
                <a:solidFill>
                  <a:schemeClr val="bg1"/>
                </a:solidFill>
              </a:rPr>
              <a:t>). The sponge </a:t>
            </a:r>
            <a:r>
              <a:rPr lang="en-US" sz="900" dirty="0" err="1">
                <a:solidFill>
                  <a:schemeClr val="bg1"/>
                </a:solidFill>
              </a:rPr>
              <a:t>hologenome</a:t>
            </a:r>
            <a:r>
              <a:rPr lang="en-US" sz="900" dirty="0">
                <a:solidFill>
                  <a:schemeClr val="bg1"/>
                </a:solidFill>
              </a:rPr>
              <a:t>. </a:t>
            </a:r>
            <a:r>
              <a:rPr lang="en-US" sz="900" i="1" dirty="0" err="1">
                <a:solidFill>
                  <a:schemeClr val="bg1"/>
                </a:solidFill>
              </a:rPr>
              <a:t>MBio</a:t>
            </a:r>
            <a:r>
              <a:rPr lang="en-US" sz="900" dirty="0">
                <a:solidFill>
                  <a:schemeClr val="bg1"/>
                </a:solidFill>
              </a:rPr>
              <a:t>, </a:t>
            </a:r>
            <a:r>
              <a:rPr lang="en-US" sz="900" i="1" dirty="0">
                <a:solidFill>
                  <a:schemeClr val="bg1"/>
                </a:solidFill>
              </a:rPr>
              <a:t>7</a:t>
            </a:r>
            <a:r>
              <a:rPr lang="en-US" sz="900" dirty="0">
                <a:solidFill>
                  <a:schemeClr val="bg1"/>
                </a:solidFill>
              </a:rPr>
              <a:t>(2), e00135-16.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22" y="1755690"/>
            <a:ext cx="5151120" cy="37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6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ccrepe</a:t>
            </a:r>
            <a:endParaRPr lang="en-US" dirty="0" smtClean="0"/>
          </a:p>
          <a:p>
            <a:r>
              <a:rPr lang="en-US" dirty="0" err="1" smtClean="0"/>
              <a:t>CoNet</a:t>
            </a:r>
            <a:endParaRPr lang="en-US" dirty="0" smtClean="0"/>
          </a:p>
          <a:p>
            <a:r>
              <a:rPr lang="en-US" dirty="0" err="1" smtClean="0"/>
              <a:t>FlashWeave</a:t>
            </a:r>
            <a:endParaRPr lang="en-US" dirty="0" smtClean="0"/>
          </a:p>
          <a:p>
            <a:r>
              <a:rPr lang="en-US" dirty="0" err="1" smtClean="0"/>
              <a:t>SparCC</a:t>
            </a:r>
            <a:endParaRPr lang="en-US" dirty="0" smtClean="0"/>
          </a:p>
          <a:p>
            <a:r>
              <a:rPr lang="en-US" dirty="0" smtClean="0"/>
              <a:t>Spearman</a:t>
            </a:r>
          </a:p>
          <a:p>
            <a:r>
              <a:rPr lang="en-US" dirty="0" smtClean="0"/>
              <a:t>SPIEC-EASI</a:t>
            </a:r>
          </a:p>
          <a:p>
            <a:r>
              <a:rPr lang="en-US" dirty="0"/>
              <a:t>WGCNA</a:t>
            </a:r>
          </a:p>
          <a:p>
            <a:pPr marL="0" indent="0">
              <a:buNone/>
            </a:pPr>
            <a:r>
              <a:rPr lang="en-US" dirty="0" smtClean="0"/>
              <a:t>… And many more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for cross-sectional network analysis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348" y="1396482"/>
            <a:ext cx="6195598" cy="35434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4277" y="6257836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Weiss </a:t>
            </a:r>
            <a:r>
              <a:rPr lang="en-US" sz="1100" i="1" dirty="0">
                <a:solidFill>
                  <a:schemeClr val="bg1"/>
                </a:solidFill>
              </a:rPr>
              <a:t>et al</a:t>
            </a:r>
            <a:r>
              <a:rPr lang="en-US" sz="1100" dirty="0">
                <a:solidFill>
                  <a:schemeClr val="bg1"/>
                </a:solidFill>
              </a:rPr>
              <a:t> (2016). Correlation detection strategies in microbial data sets vary widely in sensitivity and precision. </a:t>
            </a:r>
            <a:r>
              <a:rPr lang="en-US" sz="1100" i="1" dirty="0">
                <a:solidFill>
                  <a:schemeClr val="bg1"/>
                </a:solidFill>
              </a:rPr>
              <a:t>The ISME journal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10</a:t>
            </a:r>
            <a:r>
              <a:rPr lang="en-US" sz="1100" dirty="0">
                <a:solidFill>
                  <a:schemeClr val="bg1"/>
                </a:solidFill>
              </a:rPr>
              <a:t>(7), 1669.</a:t>
            </a:r>
          </a:p>
        </p:txBody>
      </p:sp>
    </p:spTree>
    <p:extLst>
      <p:ext uri="{BB962C8B-B14F-4D97-AF65-F5344CB8AC3E}">
        <p14:creationId xmlns:p14="http://schemas.microsoft.com/office/powerpoint/2010/main" val="148308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ccrepe</a:t>
            </a:r>
            <a:endParaRPr lang="en-US" dirty="0" smtClean="0"/>
          </a:p>
          <a:p>
            <a:r>
              <a:rPr lang="en-US" dirty="0" err="1" smtClean="0"/>
              <a:t>CoNet</a:t>
            </a:r>
            <a:endParaRPr lang="en-US" dirty="0" smtClean="0"/>
          </a:p>
          <a:p>
            <a:r>
              <a:rPr lang="en-US" dirty="0" err="1" smtClean="0"/>
              <a:t>FlashWeave</a:t>
            </a:r>
            <a:endParaRPr lang="en-US" dirty="0" smtClean="0"/>
          </a:p>
          <a:p>
            <a:r>
              <a:rPr lang="en-US" dirty="0" err="1" smtClean="0"/>
              <a:t>SparCC</a:t>
            </a:r>
            <a:endParaRPr lang="en-US" dirty="0" smtClean="0"/>
          </a:p>
          <a:p>
            <a:r>
              <a:rPr lang="en-US" dirty="0" smtClean="0"/>
              <a:t>Spearman</a:t>
            </a:r>
          </a:p>
          <a:p>
            <a:r>
              <a:rPr lang="en-US" dirty="0" smtClean="0"/>
              <a:t>SPIEC-EASI</a:t>
            </a:r>
          </a:p>
          <a:p>
            <a:r>
              <a:rPr lang="en-US" dirty="0"/>
              <a:t>WGCNA</a:t>
            </a:r>
          </a:p>
          <a:p>
            <a:pPr marL="0" indent="0">
              <a:buNone/>
            </a:pPr>
            <a:r>
              <a:rPr lang="en-US" dirty="0" smtClean="0"/>
              <a:t>… And many more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for cross-sectional network analysis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348" y="1396482"/>
            <a:ext cx="6195598" cy="3543447"/>
          </a:xfrm>
          <a:prstGeom prst="rect">
            <a:avLst/>
          </a:prstGeom>
        </p:spPr>
      </p:pic>
      <p:sp>
        <p:nvSpPr>
          <p:cNvPr id="8" name="5-Point Star 7"/>
          <p:cNvSpPr/>
          <p:nvPr/>
        </p:nvSpPr>
        <p:spPr>
          <a:xfrm>
            <a:off x="5006008" y="1656000"/>
            <a:ext cx="540026" cy="457200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34277" y="6257836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Weiss </a:t>
            </a:r>
            <a:r>
              <a:rPr lang="en-US" sz="1100" i="1" dirty="0">
                <a:solidFill>
                  <a:schemeClr val="bg1"/>
                </a:solidFill>
              </a:rPr>
              <a:t>et al</a:t>
            </a:r>
            <a:r>
              <a:rPr lang="en-US" sz="1100" dirty="0">
                <a:solidFill>
                  <a:schemeClr val="bg1"/>
                </a:solidFill>
              </a:rPr>
              <a:t> (2016). Correlation detection strategies in microbial data sets vary widely in sensitivity and precision. </a:t>
            </a:r>
            <a:r>
              <a:rPr lang="en-US" sz="1100" i="1" dirty="0">
                <a:solidFill>
                  <a:schemeClr val="bg1"/>
                </a:solidFill>
              </a:rPr>
              <a:t>The ISME journal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10</a:t>
            </a:r>
            <a:r>
              <a:rPr lang="en-US" sz="1100" dirty="0">
                <a:solidFill>
                  <a:schemeClr val="bg1"/>
                </a:solidFill>
              </a:rPr>
              <a:t>(7), 1669.</a:t>
            </a:r>
          </a:p>
        </p:txBody>
      </p:sp>
    </p:spTree>
    <p:extLst>
      <p:ext uri="{BB962C8B-B14F-4D97-AF65-F5344CB8AC3E}">
        <p14:creationId xmlns:p14="http://schemas.microsoft.com/office/powerpoint/2010/main" val="170370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</a:t>
            </a:r>
            <a:r>
              <a:rPr lang="en-US" dirty="0" err="1" smtClean="0"/>
              <a:t>InversE</a:t>
            </a:r>
            <a:r>
              <a:rPr lang="en-US" dirty="0" smtClean="0"/>
              <a:t> Covariance estimation </a:t>
            </a:r>
            <a:br>
              <a:rPr lang="en-US" dirty="0" smtClean="0"/>
            </a:br>
            <a:r>
              <a:rPr lang="en-US" dirty="0" smtClean="0"/>
              <a:t>for Ecological </a:t>
            </a:r>
            <a:r>
              <a:rPr lang="en-US" dirty="0" err="1" smtClean="0"/>
              <a:t>Assocation</a:t>
            </a:r>
            <a:r>
              <a:rPr lang="en-US" dirty="0" smtClean="0"/>
              <a:t> Inference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SPIEC-EASI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7" y="6257836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Kurtz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2015). Sparse and compositionally robust inference of microbial ecological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computational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11</a:t>
            </a:r>
            <a:r>
              <a:rPr lang="en-US" sz="1100" dirty="0">
                <a:solidFill>
                  <a:schemeClr val="bg1"/>
                </a:solidFill>
              </a:rPr>
              <a:t>(5), e1004226.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648" y="1941444"/>
            <a:ext cx="4915270" cy="315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4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</a:t>
            </a:r>
            <a:r>
              <a:rPr lang="en-US" dirty="0" err="1" smtClean="0"/>
              <a:t>InversE</a:t>
            </a:r>
            <a:r>
              <a:rPr lang="en-US" dirty="0" smtClean="0"/>
              <a:t> Covariance estimation </a:t>
            </a:r>
            <a:br>
              <a:rPr lang="en-US" dirty="0" smtClean="0"/>
            </a:br>
            <a:r>
              <a:rPr lang="en-US" dirty="0" smtClean="0"/>
              <a:t>for Ecological </a:t>
            </a:r>
            <a:r>
              <a:rPr lang="en-US" dirty="0" err="1" smtClean="0"/>
              <a:t>Assocation</a:t>
            </a:r>
            <a:r>
              <a:rPr lang="en-US" dirty="0" smtClean="0"/>
              <a:t> Inference</a:t>
            </a:r>
            <a:endParaRPr lang="en-US" dirty="0"/>
          </a:p>
          <a:p>
            <a:r>
              <a:rPr lang="en-US" dirty="0" smtClean="0"/>
              <a:t>Centered log-ratio transformation</a:t>
            </a:r>
          </a:p>
          <a:p>
            <a:r>
              <a:rPr lang="en-US" dirty="0" smtClean="0"/>
              <a:t>Neighborhood selection</a:t>
            </a:r>
          </a:p>
          <a:p>
            <a:pPr lvl="1"/>
            <a:r>
              <a:rPr lang="en-US" dirty="0" smtClean="0"/>
              <a:t>Solves regularized linear regression</a:t>
            </a:r>
          </a:p>
          <a:p>
            <a:r>
              <a:rPr lang="en-US" dirty="0" smtClean="0"/>
              <a:t>Inverse Covariance selection</a:t>
            </a:r>
          </a:p>
          <a:p>
            <a:pPr lvl="1"/>
            <a:r>
              <a:rPr lang="en-US" dirty="0" smtClean="0"/>
              <a:t>Solves penalized maximum likelihood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SPIEC-EASI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7" y="6257836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Kurtz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2015). Sparse and compositionally robust inference of microbial ecological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computational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11</a:t>
            </a:r>
            <a:r>
              <a:rPr lang="en-US" sz="1100" dirty="0">
                <a:solidFill>
                  <a:schemeClr val="bg1"/>
                </a:solidFill>
              </a:rPr>
              <a:t>(5), e1004226.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648" y="1941444"/>
            <a:ext cx="4915270" cy="315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7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</a:t>
            </a:r>
            <a:r>
              <a:rPr lang="en-US" dirty="0" err="1" smtClean="0"/>
              <a:t>InversE</a:t>
            </a:r>
            <a:r>
              <a:rPr lang="en-US" dirty="0" smtClean="0"/>
              <a:t> Covariance estimation </a:t>
            </a:r>
            <a:br>
              <a:rPr lang="en-US" dirty="0" smtClean="0"/>
            </a:br>
            <a:r>
              <a:rPr lang="en-US" dirty="0" smtClean="0"/>
              <a:t>for Ecological </a:t>
            </a:r>
            <a:r>
              <a:rPr lang="en-US" dirty="0" err="1" smtClean="0"/>
              <a:t>Assocation</a:t>
            </a:r>
            <a:r>
              <a:rPr lang="en-US" dirty="0" smtClean="0"/>
              <a:t> Inference</a:t>
            </a:r>
            <a:endParaRPr lang="en-US" dirty="0"/>
          </a:p>
          <a:p>
            <a:r>
              <a:rPr lang="en-US" dirty="0" smtClean="0"/>
              <a:t>Centered log-ratio transformation</a:t>
            </a:r>
          </a:p>
          <a:p>
            <a:r>
              <a:rPr lang="en-US" dirty="0" smtClean="0"/>
              <a:t>Neighborhood selection</a:t>
            </a:r>
          </a:p>
          <a:p>
            <a:pPr lvl="1"/>
            <a:r>
              <a:rPr lang="en-US" dirty="0" smtClean="0"/>
              <a:t>Solves regularized linear regression</a:t>
            </a:r>
          </a:p>
          <a:p>
            <a:r>
              <a:rPr lang="en-US" dirty="0" smtClean="0"/>
              <a:t>Inverse Covariance selection</a:t>
            </a:r>
          </a:p>
          <a:p>
            <a:pPr lvl="1"/>
            <a:r>
              <a:rPr lang="en-US" dirty="0" smtClean="0"/>
              <a:t>Solves penalized maximum likelihood</a:t>
            </a:r>
          </a:p>
          <a:p>
            <a:r>
              <a:rPr lang="en-US" dirty="0" smtClean="0"/>
              <a:t>Stability-based model selection (</a:t>
            </a:r>
            <a:r>
              <a:rPr lang="en-US" dirty="0" err="1" smtClean="0"/>
              <a:t>StARs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Take subsamples to calculate edge stability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SPIEC-EASI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7" y="6257836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Kurtz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2015). Sparse and compositionally robust inference of microbial ecological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computational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11</a:t>
            </a:r>
            <a:r>
              <a:rPr lang="en-US" sz="1100" dirty="0">
                <a:solidFill>
                  <a:schemeClr val="bg1"/>
                </a:solidFill>
              </a:rPr>
              <a:t>(5), e1004226.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648" y="1941444"/>
            <a:ext cx="4915270" cy="315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Combines measures</a:t>
            </a:r>
          </a:p>
          <a:p>
            <a:pPr lvl="1"/>
            <a:r>
              <a:rPr lang="en-US" dirty="0" smtClean="0"/>
              <a:t>Pearson</a:t>
            </a:r>
          </a:p>
          <a:p>
            <a:pPr lvl="1"/>
            <a:r>
              <a:rPr lang="en-US" dirty="0" smtClean="0"/>
              <a:t>Spearman</a:t>
            </a:r>
          </a:p>
          <a:p>
            <a:pPr lvl="1"/>
            <a:r>
              <a:rPr lang="en-US" dirty="0" smtClean="0"/>
              <a:t>MIC</a:t>
            </a:r>
          </a:p>
          <a:p>
            <a:pPr lvl="1"/>
            <a:r>
              <a:rPr lang="en-US" dirty="0" smtClean="0"/>
              <a:t>Bray-Curtis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CoNet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7" y="6257836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Faust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&amp; Raes. </a:t>
            </a:r>
            <a:r>
              <a:rPr lang="en-US" sz="1100" dirty="0">
                <a:solidFill>
                  <a:schemeClr val="bg1"/>
                </a:solidFill>
              </a:rPr>
              <a:t>(2016). </a:t>
            </a:r>
            <a:r>
              <a:rPr lang="en-US" sz="1100" dirty="0" err="1">
                <a:solidFill>
                  <a:schemeClr val="bg1"/>
                </a:solidFill>
              </a:rPr>
              <a:t>CoNet</a:t>
            </a:r>
            <a:r>
              <a:rPr lang="en-US" sz="1100" dirty="0">
                <a:solidFill>
                  <a:schemeClr val="bg1"/>
                </a:solidFill>
              </a:rPr>
              <a:t> app: inference of biological association networks using </a:t>
            </a:r>
            <a:r>
              <a:rPr lang="en-US" sz="1100" dirty="0" err="1">
                <a:solidFill>
                  <a:schemeClr val="bg1"/>
                </a:solidFill>
              </a:rPr>
              <a:t>Cytoscape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  <a:r>
              <a:rPr lang="en-US" sz="1100" i="1" dirty="0">
                <a:solidFill>
                  <a:schemeClr val="bg1"/>
                </a:solidFill>
              </a:rPr>
              <a:t>F1000Research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84" y="1518164"/>
            <a:ext cx="4532597" cy="32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4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Combines measures</a:t>
            </a:r>
          </a:p>
          <a:p>
            <a:pPr lvl="1"/>
            <a:r>
              <a:rPr lang="en-US" dirty="0" smtClean="0"/>
              <a:t>Pearson</a:t>
            </a:r>
          </a:p>
          <a:p>
            <a:pPr lvl="1"/>
            <a:r>
              <a:rPr lang="en-US" dirty="0" smtClean="0"/>
              <a:t>Spearman</a:t>
            </a:r>
          </a:p>
          <a:p>
            <a:pPr lvl="1"/>
            <a:r>
              <a:rPr lang="en-US" dirty="0" smtClean="0"/>
              <a:t>MIC</a:t>
            </a:r>
          </a:p>
          <a:p>
            <a:pPr lvl="1"/>
            <a:r>
              <a:rPr lang="en-US" dirty="0" smtClean="0"/>
              <a:t>Bray-Curtis</a:t>
            </a:r>
          </a:p>
          <a:p>
            <a:r>
              <a:rPr lang="en-US" dirty="0" smtClean="0"/>
              <a:t>Permutation with </a:t>
            </a:r>
            <a:br>
              <a:rPr lang="en-US" dirty="0" smtClean="0"/>
            </a:br>
            <a:r>
              <a:rPr lang="en-US" dirty="0" smtClean="0"/>
              <a:t>renormalization (</a:t>
            </a:r>
            <a:r>
              <a:rPr lang="en-US" dirty="0" err="1" smtClean="0"/>
              <a:t>ReBoot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Tackles compositionality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CoNet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7" y="6257836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Faust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&amp; Raes. </a:t>
            </a:r>
            <a:r>
              <a:rPr lang="en-US" sz="1100" dirty="0">
                <a:solidFill>
                  <a:schemeClr val="bg1"/>
                </a:solidFill>
              </a:rPr>
              <a:t>(2016). </a:t>
            </a:r>
            <a:r>
              <a:rPr lang="en-US" sz="1100" dirty="0" err="1">
                <a:solidFill>
                  <a:schemeClr val="bg1"/>
                </a:solidFill>
              </a:rPr>
              <a:t>CoNet</a:t>
            </a:r>
            <a:r>
              <a:rPr lang="en-US" sz="1100" dirty="0">
                <a:solidFill>
                  <a:schemeClr val="bg1"/>
                </a:solidFill>
              </a:rPr>
              <a:t> app: inference of biological association networks using </a:t>
            </a:r>
            <a:r>
              <a:rPr lang="en-US" sz="1100" dirty="0" err="1">
                <a:solidFill>
                  <a:schemeClr val="bg1"/>
                </a:solidFill>
              </a:rPr>
              <a:t>Cytoscape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  <a:r>
              <a:rPr lang="en-US" sz="1100" i="1" dirty="0">
                <a:solidFill>
                  <a:schemeClr val="bg1"/>
                </a:solidFill>
              </a:rPr>
              <a:t>F1000Research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84" y="1518164"/>
            <a:ext cx="4532597" cy="32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3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Combines measures</a:t>
            </a:r>
          </a:p>
          <a:p>
            <a:pPr lvl="1"/>
            <a:r>
              <a:rPr lang="en-US" dirty="0" smtClean="0"/>
              <a:t>Pearson</a:t>
            </a:r>
          </a:p>
          <a:p>
            <a:pPr lvl="1"/>
            <a:r>
              <a:rPr lang="en-US" dirty="0" smtClean="0"/>
              <a:t>Spearman</a:t>
            </a:r>
          </a:p>
          <a:p>
            <a:pPr lvl="1"/>
            <a:r>
              <a:rPr lang="en-US" dirty="0" smtClean="0"/>
              <a:t>MIC</a:t>
            </a:r>
          </a:p>
          <a:p>
            <a:pPr lvl="1"/>
            <a:r>
              <a:rPr lang="en-US" dirty="0" smtClean="0"/>
              <a:t>Bray-Curtis</a:t>
            </a:r>
          </a:p>
          <a:p>
            <a:r>
              <a:rPr lang="en-US" dirty="0" smtClean="0"/>
              <a:t>Permutation with </a:t>
            </a:r>
            <a:br>
              <a:rPr lang="en-US" dirty="0" smtClean="0"/>
            </a:br>
            <a:r>
              <a:rPr lang="en-US" dirty="0" smtClean="0"/>
              <a:t>renormalization (</a:t>
            </a:r>
            <a:r>
              <a:rPr lang="en-US" dirty="0" err="1" smtClean="0"/>
              <a:t>ReBoot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Tackles compositionality</a:t>
            </a:r>
          </a:p>
          <a:p>
            <a:r>
              <a:rPr lang="en-US" dirty="0" smtClean="0"/>
              <a:t>Bootstraps to compute p-values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CoNet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7" y="6257836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Faust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&amp; Raes. </a:t>
            </a:r>
            <a:r>
              <a:rPr lang="en-US" sz="1100" dirty="0">
                <a:solidFill>
                  <a:schemeClr val="bg1"/>
                </a:solidFill>
              </a:rPr>
              <a:t>(2016). </a:t>
            </a:r>
            <a:r>
              <a:rPr lang="en-US" sz="1100" dirty="0" err="1">
                <a:solidFill>
                  <a:schemeClr val="bg1"/>
                </a:solidFill>
              </a:rPr>
              <a:t>CoNet</a:t>
            </a:r>
            <a:r>
              <a:rPr lang="en-US" sz="1100" dirty="0">
                <a:solidFill>
                  <a:schemeClr val="bg1"/>
                </a:solidFill>
              </a:rPr>
              <a:t> app: inference of biological association networks using </a:t>
            </a:r>
            <a:r>
              <a:rPr lang="en-US" sz="1100" dirty="0" err="1">
                <a:solidFill>
                  <a:schemeClr val="bg1"/>
                </a:solidFill>
              </a:rPr>
              <a:t>Cytoscape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  <a:r>
              <a:rPr lang="en-US" sz="1100" i="1" dirty="0">
                <a:solidFill>
                  <a:schemeClr val="bg1"/>
                </a:solidFill>
              </a:rPr>
              <a:t>F1000Research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84" y="1518164"/>
            <a:ext cx="4532597" cy="32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8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 models</a:t>
            </a:r>
            <a:endParaRPr lang="en-US" dirty="0"/>
          </a:p>
          <a:p>
            <a:pPr lvl="1"/>
            <a:r>
              <a:rPr lang="en-US" dirty="0"/>
              <a:t>Generalized </a:t>
            </a:r>
            <a:r>
              <a:rPr lang="en-US" dirty="0" err="1" smtClean="0"/>
              <a:t>Lotka-Volterra</a:t>
            </a:r>
            <a:r>
              <a:rPr lang="en-US" dirty="0" smtClean="0"/>
              <a:t> (</a:t>
            </a:r>
            <a:r>
              <a:rPr lang="en-US" dirty="0"/>
              <a:t>LIMITS, </a:t>
            </a:r>
            <a:r>
              <a:rPr lang="en-US" dirty="0" smtClean="0"/>
              <a:t>MDSINE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Ricker </a:t>
            </a:r>
          </a:p>
          <a:p>
            <a:pPr lvl="1"/>
            <a:r>
              <a:rPr lang="en-US" dirty="0" smtClean="0"/>
              <a:t>Hubbell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for longitudinal network analysis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7" y="6257836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Berry &amp; </a:t>
            </a:r>
            <a:r>
              <a:rPr lang="en-US" sz="1100" dirty="0" err="1" smtClean="0">
                <a:solidFill>
                  <a:schemeClr val="bg1"/>
                </a:solidFill>
              </a:rPr>
              <a:t>Widder</a:t>
            </a:r>
            <a:r>
              <a:rPr lang="en-US" sz="1100" dirty="0" smtClean="0">
                <a:solidFill>
                  <a:schemeClr val="bg1"/>
                </a:solidFill>
              </a:rPr>
              <a:t>. </a:t>
            </a:r>
            <a:r>
              <a:rPr lang="en-US" sz="1100" dirty="0">
                <a:solidFill>
                  <a:schemeClr val="bg1"/>
                </a:solidFill>
              </a:rPr>
              <a:t>(2014). Deciphering microbial interactions and detecting keystone species with co-occurrence networks. </a:t>
            </a:r>
            <a:r>
              <a:rPr lang="en-US" sz="1100" i="1" dirty="0">
                <a:solidFill>
                  <a:schemeClr val="bg1"/>
                </a:solidFill>
              </a:rPr>
              <a:t>Frontiers in microbiology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</a:t>
            </a:r>
            <a:r>
              <a:rPr lang="en-US" sz="1100" dirty="0">
                <a:solidFill>
                  <a:schemeClr val="bg1"/>
                </a:solidFill>
              </a:rPr>
              <a:t>, 219.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44" y="2892287"/>
            <a:ext cx="4259132" cy="28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 models</a:t>
            </a:r>
            <a:endParaRPr lang="en-US" dirty="0"/>
          </a:p>
          <a:p>
            <a:pPr lvl="1"/>
            <a:r>
              <a:rPr lang="en-US" dirty="0" smtClean="0"/>
              <a:t>Generalized </a:t>
            </a:r>
            <a:r>
              <a:rPr lang="en-US" dirty="0" err="1" smtClean="0"/>
              <a:t>Lotka-Volterra</a:t>
            </a:r>
            <a:r>
              <a:rPr lang="en-US" dirty="0" smtClean="0"/>
              <a:t> (LIMITS, MDSINE)</a:t>
            </a:r>
          </a:p>
          <a:p>
            <a:pPr lvl="1"/>
            <a:r>
              <a:rPr lang="en-US" dirty="0" smtClean="0"/>
              <a:t>Ricker </a:t>
            </a:r>
          </a:p>
          <a:p>
            <a:pPr lvl="1"/>
            <a:r>
              <a:rPr lang="en-US" dirty="0" smtClean="0"/>
              <a:t>Hubbell</a:t>
            </a:r>
          </a:p>
          <a:p>
            <a:r>
              <a:rPr lang="en-US" dirty="0" smtClean="0"/>
              <a:t>Statistical approaches</a:t>
            </a:r>
          </a:p>
          <a:p>
            <a:pPr lvl="1"/>
            <a:r>
              <a:rPr lang="en-US" dirty="0" smtClean="0"/>
              <a:t>ARIMA</a:t>
            </a:r>
          </a:p>
          <a:p>
            <a:pPr lvl="1"/>
            <a:r>
              <a:rPr lang="en-US" dirty="0" smtClean="0"/>
              <a:t>VAR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for longitudinal network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01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Microbial organisms interact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96571" y="6349333"/>
            <a:ext cx="416968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Zhang </a:t>
            </a:r>
            <a:r>
              <a:rPr lang="en-US" sz="900" i="1" dirty="0" smtClean="0">
                <a:solidFill>
                  <a:schemeClr val="bg1"/>
                </a:solidFill>
              </a:rPr>
              <a:t>et al.</a:t>
            </a:r>
            <a:r>
              <a:rPr lang="en-US" sz="900" dirty="0" smtClean="0">
                <a:solidFill>
                  <a:schemeClr val="bg1"/>
                </a:solidFill>
              </a:rPr>
              <a:t> (</a:t>
            </a:r>
            <a:r>
              <a:rPr lang="en-US" sz="900" dirty="0">
                <a:solidFill>
                  <a:schemeClr val="bg1"/>
                </a:solidFill>
              </a:rPr>
              <a:t>2018). Fungal networks shape dynamics of bacterial dispersal and community assembly in cheese rind microbiomes. </a:t>
            </a:r>
            <a:r>
              <a:rPr lang="en-US" sz="900" i="1" dirty="0">
                <a:solidFill>
                  <a:schemeClr val="bg1"/>
                </a:solidFill>
              </a:rPr>
              <a:t>Nature communications</a:t>
            </a:r>
            <a:r>
              <a:rPr lang="en-US" sz="900" dirty="0">
                <a:solidFill>
                  <a:schemeClr val="bg1"/>
                </a:solidFill>
              </a:rPr>
              <a:t>, </a:t>
            </a:r>
            <a:r>
              <a:rPr lang="en-US" sz="900" i="1" dirty="0">
                <a:solidFill>
                  <a:schemeClr val="bg1"/>
                </a:solidFill>
              </a:rPr>
              <a:t>9</a:t>
            </a:r>
            <a:r>
              <a:rPr lang="en-US" sz="900" dirty="0">
                <a:solidFill>
                  <a:schemeClr val="bg1"/>
                </a:solidFill>
              </a:rPr>
              <a:t>(1), 336.</a:t>
            </a:r>
          </a:p>
        </p:txBody>
      </p:sp>
      <p:pic>
        <p:nvPicPr>
          <p:cNvPr id="6" name="41467_2017_2522_MOESM6_ES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3620" y="1749288"/>
            <a:ext cx="6525959" cy="367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4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Population models</a:t>
            </a:r>
            <a:endParaRPr lang="en-US" dirty="0"/>
          </a:p>
          <a:p>
            <a:pPr lvl="1"/>
            <a:r>
              <a:rPr lang="en-US" dirty="0" smtClean="0"/>
              <a:t>Generalized </a:t>
            </a:r>
            <a:r>
              <a:rPr lang="en-US" dirty="0" err="1" smtClean="0"/>
              <a:t>Lotka-Volterra</a:t>
            </a:r>
            <a:r>
              <a:rPr lang="en-US" dirty="0"/>
              <a:t> (LIMITS, MDSINE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Ricker </a:t>
            </a:r>
          </a:p>
          <a:p>
            <a:pPr lvl="1"/>
            <a:r>
              <a:rPr lang="en-US" dirty="0" smtClean="0"/>
              <a:t>Hubbell</a:t>
            </a:r>
          </a:p>
          <a:p>
            <a:r>
              <a:rPr lang="en-US" dirty="0" smtClean="0"/>
              <a:t>Statistical approaches</a:t>
            </a:r>
          </a:p>
          <a:p>
            <a:pPr lvl="1"/>
            <a:r>
              <a:rPr lang="en-US" dirty="0" smtClean="0"/>
              <a:t>ARIMA</a:t>
            </a:r>
          </a:p>
          <a:p>
            <a:pPr lvl="1"/>
            <a:r>
              <a:rPr lang="en-US" dirty="0" smtClean="0"/>
              <a:t>VAR</a:t>
            </a:r>
          </a:p>
          <a:p>
            <a:r>
              <a:rPr lang="en-US" dirty="0" smtClean="0"/>
              <a:t>Bayesian models (</a:t>
            </a:r>
            <a:r>
              <a:rPr lang="en-US" dirty="0" err="1" smtClean="0"/>
              <a:t>BAnOCC</a:t>
            </a:r>
            <a:r>
              <a:rPr lang="en-US" dirty="0" smtClean="0"/>
              <a:t>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for longitudinal network analysis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7" y="6201520"/>
            <a:ext cx="630140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Schwager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(2017). A Bayesian method for detecting pairwise associations in compositional data. </a:t>
            </a:r>
            <a:r>
              <a:rPr lang="en-US" sz="1100" i="1" dirty="0" err="1" smtClean="0">
                <a:solidFill>
                  <a:schemeClr val="bg1"/>
                </a:solidFill>
              </a:rPr>
              <a:t>PLoS</a:t>
            </a:r>
            <a:r>
              <a:rPr lang="en-US" sz="1100" i="1" dirty="0" smtClean="0">
                <a:solidFill>
                  <a:schemeClr val="bg1"/>
                </a:solidFill>
              </a:rPr>
              <a:t> computational biology</a:t>
            </a:r>
            <a:r>
              <a:rPr lang="en-US" sz="1100" dirty="0" smtClean="0">
                <a:solidFill>
                  <a:schemeClr val="bg1"/>
                </a:solidFill>
              </a:rPr>
              <a:t>, </a:t>
            </a:r>
            <a:r>
              <a:rPr lang="en-US" sz="1100" i="1" dirty="0" smtClean="0">
                <a:solidFill>
                  <a:schemeClr val="bg1"/>
                </a:solidFill>
              </a:rPr>
              <a:t>13</a:t>
            </a:r>
            <a:r>
              <a:rPr lang="en-US" sz="1100" dirty="0" smtClean="0">
                <a:solidFill>
                  <a:schemeClr val="bg1"/>
                </a:solidFill>
              </a:rPr>
              <a:t>(11), e1005852.</a:t>
            </a:r>
            <a:br>
              <a:rPr lang="en-US" sz="1100" dirty="0" smtClean="0">
                <a:solidFill>
                  <a:schemeClr val="bg1"/>
                </a:solidFill>
              </a:rPr>
            </a:b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26" y="2864868"/>
            <a:ext cx="4922447" cy="317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0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Population models</a:t>
            </a:r>
            <a:endParaRPr lang="en-US" dirty="0"/>
          </a:p>
          <a:p>
            <a:pPr lvl="1"/>
            <a:r>
              <a:rPr lang="en-US" dirty="0" smtClean="0"/>
              <a:t>Generalized </a:t>
            </a:r>
            <a:r>
              <a:rPr lang="en-US" dirty="0" err="1" smtClean="0"/>
              <a:t>Lotka-Volterra</a:t>
            </a:r>
            <a:r>
              <a:rPr lang="en-US" dirty="0"/>
              <a:t> (LIMITS, MDSINE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Ricker </a:t>
            </a:r>
          </a:p>
          <a:p>
            <a:pPr lvl="1"/>
            <a:r>
              <a:rPr lang="en-US" dirty="0" smtClean="0"/>
              <a:t>Hubbell</a:t>
            </a:r>
          </a:p>
          <a:p>
            <a:r>
              <a:rPr lang="en-US" dirty="0" smtClean="0"/>
              <a:t>Statistical approaches</a:t>
            </a:r>
          </a:p>
          <a:p>
            <a:pPr lvl="1"/>
            <a:r>
              <a:rPr lang="en-US" dirty="0" smtClean="0"/>
              <a:t>ARIMA</a:t>
            </a:r>
          </a:p>
          <a:p>
            <a:pPr lvl="1"/>
            <a:r>
              <a:rPr lang="en-US" dirty="0" smtClean="0"/>
              <a:t>VAR</a:t>
            </a:r>
          </a:p>
          <a:p>
            <a:r>
              <a:rPr lang="en-US" dirty="0" smtClean="0"/>
              <a:t>Bayesian models (</a:t>
            </a:r>
            <a:r>
              <a:rPr lang="en-US" dirty="0" err="1" smtClean="0"/>
              <a:t>BAnOCC</a:t>
            </a:r>
            <a:r>
              <a:rPr lang="en-US" dirty="0" smtClean="0"/>
              <a:t>)</a:t>
            </a:r>
          </a:p>
          <a:p>
            <a:r>
              <a:rPr lang="en-US" dirty="0" smtClean="0"/>
              <a:t>Local similarity (</a:t>
            </a:r>
            <a:r>
              <a:rPr lang="en-US" dirty="0" err="1" smtClean="0"/>
              <a:t>eLSA</a:t>
            </a:r>
            <a:r>
              <a:rPr lang="en-US" dirty="0" smtClean="0"/>
              <a:t>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for longitudinal network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82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Population models</a:t>
            </a:r>
            <a:endParaRPr lang="en-US" dirty="0"/>
          </a:p>
          <a:p>
            <a:pPr lvl="1"/>
            <a:r>
              <a:rPr lang="en-US" dirty="0" smtClean="0"/>
              <a:t>Generalized </a:t>
            </a:r>
            <a:r>
              <a:rPr lang="en-US" dirty="0" err="1" smtClean="0"/>
              <a:t>Lotka-Volterra</a:t>
            </a:r>
            <a:r>
              <a:rPr lang="en-US" dirty="0"/>
              <a:t> (LIMITS, MDSINE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Ricker </a:t>
            </a:r>
          </a:p>
          <a:p>
            <a:pPr lvl="1"/>
            <a:r>
              <a:rPr lang="en-US" dirty="0" smtClean="0"/>
              <a:t>Hubbell</a:t>
            </a:r>
          </a:p>
          <a:p>
            <a:r>
              <a:rPr lang="en-US" dirty="0" smtClean="0"/>
              <a:t>Statistical approaches</a:t>
            </a:r>
          </a:p>
          <a:p>
            <a:pPr lvl="1"/>
            <a:r>
              <a:rPr lang="en-US" dirty="0" smtClean="0"/>
              <a:t>ARIMA</a:t>
            </a:r>
          </a:p>
          <a:p>
            <a:pPr lvl="1"/>
            <a:r>
              <a:rPr lang="en-US" dirty="0" smtClean="0"/>
              <a:t>VAR</a:t>
            </a:r>
          </a:p>
          <a:p>
            <a:r>
              <a:rPr lang="en-US" dirty="0" smtClean="0"/>
              <a:t>Bayesian models (</a:t>
            </a:r>
            <a:r>
              <a:rPr lang="en-US" dirty="0" err="1" smtClean="0"/>
              <a:t>BAnOCC</a:t>
            </a:r>
            <a:r>
              <a:rPr lang="en-US" dirty="0" smtClean="0"/>
              <a:t>)</a:t>
            </a:r>
          </a:p>
          <a:p>
            <a:r>
              <a:rPr lang="en-US" dirty="0" smtClean="0"/>
              <a:t>Local similarity (</a:t>
            </a:r>
            <a:r>
              <a:rPr lang="en-US" dirty="0" err="1" smtClean="0"/>
              <a:t>eLSA</a:t>
            </a:r>
            <a:r>
              <a:rPr lang="en-US" dirty="0" smtClean="0"/>
              <a:t>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for longitudinal network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60165" y="2898913"/>
            <a:ext cx="4827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Most time series approaches require large sample numbers for model fitting</a:t>
            </a:r>
          </a:p>
        </p:txBody>
      </p:sp>
    </p:spTree>
    <p:extLst>
      <p:ext uri="{BB962C8B-B14F-4D97-AF65-F5344CB8AC3E}">
        <p14:creationId xmlns:p14="http://schemas.microsoft.com/office/powerpoint/2010/main" val="201893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Population models</a:t>
            </a:r>
            <a:endParaRPr lang="en-US" dirty="0"/>
          </a:p>
          <a:p>
            <a:pPr lvl="1"/>
            <a:r>
              <a:rPr lang="en-US" dirty="0" smtClean="0"/>
              <a:t>Generalized </a:t>
            </a:r>
            <a:r>
              <a:rPr lang="en-US" dirty="0" err="1" smtClean="0"/>
              <a:t>Lotka-Volterra</a:t>
            </a:r>
            <a:r>
              <a:rPr lang="en-US" dirty="0"/>
              <a:t> (LIMITS, MDSINE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Ricker </a:t>
            </a:r>
          </a:p>
          <a:p>
            <a:pPr lvl="1"/>
            <a:r>
              <a:rPr lang="en-US" dirty="0" smtClean="0"/>
              <a:t>Hubbell</a:t>
            </a:r>
          </a:p>
          <a:p>
            <a:r>
              <a:rPr lang="en-US" dirty="0" smtClean="0"/>
              <a:t>Statistical approaches</a:t>
            </a:r>
          </a:p>
          <a:p>
            <a:pPr lvl="1"/>
            <a:r>
              <a:rPr lang="en-US" dirty="0" smtClean="0"/>
              <a:t>ARIMA</a:t>
            </a:r>
          </a:p>
          <a:p>
            <a:pPr lvl="1"/>
            <a:r>
              <a:rPr lang="en-US" dirty="0" smtClean="0"/>
              <a:t>VAR</a:t>
            </a:r>
          </a:p>
          <a:p>
            <a:r>
              <a:rPr lang="en-US" dirty="0" smtClean="0"/>
              <a:t>Bayesian models (</a:t>
            </a:r>
            <a:r>
              <a:rPr lang="en-US" dirty="0" err="1" smtClean="0"/>
              <a:t>BAnOCC</a:t>
            </a:r>
            <a:r>
              <a:rPr lang="en-US" dirty="0" smtClean="0"/>
              <a:t>)</a:t>
            </a:r>
          </a:p>
          <a:p>
            <a:r>
              <a:rPr lang="en-US" dirty="0" smtClean="0"/>
              <a:t>Local similarity (</a:t>
            </a:r>
            <a:r>
              <a:rPr lang="en-US" dirty="0" err="1" smtClean="0"/>
              <a:t>eLSA</a:t>
            </a:r>
            <a:r>
              <a:rPr lang="en-US" dirty="0" smtClean="0"/>
              <a:t>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for longitudinal network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60165" y="2898913"/>
            <a:ext cx="4827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Most time series approaches require large sample numbers for model 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Presence of temporal structure is a requirement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497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Parameterizes Ricker model </a:t>
            </a:r>
            <a:br>
              <a:rPr lang="en-US" dirty="0" smtClean="0"/>
            </a:br>
            <a:r>
              <a:rPr lang="en-US" dirty="0" smtClean="0"/>
              <a:t>(discrete version of </a:t>
            </a:r>
            <a:r>
              <a:rPr lang="en-US" dirty="0" err="1" smtClean="0"/>
              <a:t>gLV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7" y="6204730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Fisher&amp; Mehta. </a:t>
            </a:r>
            <a:r>
              <a:rPr lang="en-US" sz="1100" dirty="0">
                <a:solidFill>
                  <a:schemeClr val="bg1"/>
                </a:solidFill>
              </a:rPr>
              <a:t>(2014). Identifying keystone species in the human gut microbiome from </a:t>
            </a:r>
            <a:r>
              <a:rPr lang="en-US" sz="1100" dirty="0" err="1">
                <a:solidFill>
                  <a:schemeClr val="bg1"/>
                </a:solidFill>
              </a:rPr>
              <a:t>metagenomic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timeseries</a:t>
            </a:r>
            <a:r>
              <a:rPr lang="en-US" sz="1100" dirty="0">
                <a:solidFill>
                  <a:schemeClr val="bg1"/>
                </a:solidFill>
              </a:rPr>
              <a:t> using sparse linear regression.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</a:t>
            </a:r>
            <a:r>
              <a:rPr lang="en-US" sz="1100" dirty="0">
                <a:solidFill>
                  <a:schemeClr val="bg1"/>
                </a:solidFill>
              </a:rPr>
              <a:t>(7), e102451.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30" y="1109869"/>
            <a:ext cx="4393096" cy="43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2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Parameterizes Ricker model </a:t>
            </a:r>
            <a:br>
              <a:rPr lang="en-US" dirty="0"/>
            </a:br>
            <a:r>
              <a:rPr lang="en-US" dirty="0"/>
              <a:t>(discrete version of </a:t>
            </a:r>
            <a:r>
              <a:rPr lang="en-US" dirty="0" err="1"/>
              <a:t>gLV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smtClean="0"/>
              <a:t>Forward stepwise regression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7" y="6204730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Fisher&amp; Mehta. </a:t>
            </a:r>
            <a:r>
              <a:rPr lang="en-US" sz="1100" dirty="0">
                <a:solidFill>
                  <a:schemeClr val="bg1"/>
                </a:solidFill>
              </a:rPr>
              <a:t>(2014). Identifying keystone species in the human gut microbiome from </a:t>
            </a:r>
            <a:r>
              <a:rPr lang="en-US" sz="1100" dirty="0" err="1">
                <a:solidFill>
                  <a:schemeClr val="bg1"/>
                </a:solidFill>
              </a:rPr>
              <a:t>metagenomic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timeseries</a:t>
            </a:r>
            <a:r>
              <a:rPr lang="en-US" sz="1100" dirty="0">
                <a:solidFill>
                  <a:schemeClr val="bg1"/>
                </a:solidFill>
              </a:rPr>
              <a:t> using sparse linear regression.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</a:t>
            </a:r>
            <a:r>
              <a:rPr lang="en-US" sz="1100" dirty="0">
                <a:solidFill>
                  <a:schemeClr val="bg1"/>
                </a:solidFill>
              </a:rPr>
              <a:t>(7), e102451.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967" y="1566000"/>
            <a:ext cx="6868465" cy="38575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706139" y="2680252"/>
            <a:ext cx="4373218" cy="3147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49077" y="2706756"/>
            <a:ext cx="4373218" cy="3147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4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Parameterizes Ricker model </a:t>
            </a:r>
            <a:br>
              <a:rPr lang="en-US" dirty="0"/>
            </a:br>
            <a:r>
              <a:rPr lang="en-US" dirty="0"/>
              <a:t>(discrete version of </a:t>
            </a:r>
            <a:r>
              <a:rPr lang="en-US" dirty="0" err="1"/>
              <a:t>gLV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smtClean="0"/>
              <a:t>Forward stepwise regression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7" y="6204730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Fisher&amp; Mehta. </a:t>
            </a:r>
            <a:r>
              <a:rPr lang="en-US" sz="1100" dirty="0">
                <a:solidFill>
                  <a:schemeClr val="bg1"/>
                </a:solidFill>
              </a:rPr>
              <a:t>(2014). Identifying keystone species in the human gut microbiome from </a:t>
            </a:r>
            <a:r>
              <a:rPr lang="en-US" sz="1100" dirty="0" err="1">
                <a:solidFill>
                  <a:schemeClr val="bg1"/>
                </a:solidFill>
              </a:rPr>
              <a:t>metagenomic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timeseries</a:t>
            </a:r>
            <a:r>
              <a:rPr lang="en-US" sz="1100" dirty="0">
                <a:solidFill>
                  <a:schemeClr val="bg1"/>
                </a:solidFill>
              </a:rPr>
              <a:t> using sparse linear regression.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</a:t>
            </a:r>
            <a:r>
              <a:rPr lang="en-US" sz="1100" dirty="0">
                <a:solidFill>
                  <a:schemeClr val="bg1"/>
                </a:solidFill>
              </a:rPr>
              <a:t>(7), e102451.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967" y="1566000"/>
            <a:ext cx="6868465" cy="38575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706139" y="2680252"/>
            <a:ext cx="4373218" cy="3147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9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Parameterizes Ricker model </a:t>
            </a:r>
            <a:br>
              <a:rPr lang="en-US" dirty="0"/>
            </a:br>
            <a:r>
              <a:rPr lang="en-US" dirty="0"/>
              <a:t>(discrete version of </a:t>
            </a:r>
            <a:r>
              <a:rPr lang="en-US" dirty="0" err="1"/>
              <a:t>gLV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smtClean="0"/>
              <a:t>Forward stepwise regression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7" y="6204730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Fisher&amp; Mehta. </a:t>
            </a:r>
            <a:r>
              <a:rPr lang="en-US" sz="1100" dirty="0">
                <a:solidFill>
                  <a:schemeClr val="bg1"/>
                </a:solidFill>
              </a:rPr>
              <a:t>(2014). Identifying keystone species in the human gut microbiome from </a:t>
            </a:r>
            <a:r>
              <a:rPr lang="en-US" sz="1100" dirty="0" err="1">
                <a:solidFill>
                  <a:schemeClr val="bg1"/>
                </a:solidFill>
              </a:rPr>
              <a:t>metagenomic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timeseries</a:t>
            </a:r>
            <a:r>
              <a:rPr lang="en-US" sz="1100" dirty="0">
                <a:solidFill>
                  <a:schemeClr val="bg1"/>
                </a:solidFill>
              </a:rPr>
              <a:t> using sparse linear regression.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</a:t>
            </a:r>
            <a:r>
              <a:rPr lang="en-US" sz="1100" dirty="0">
                <a:solidFill>
                  <a:schemeClr val="bg1"/>
                </a:solidFill>
              </a:rPr>
              <a:t>(7), e102451.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967" y="1566000"/>
            <a:ext cx="6868465" cy="38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8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Parameterizes Ricker model </a:t>
            </a:r>
            <a:br>
              <a:rPr lang="en-US" dirty="0"/>
            </a:br>
            <a:r>
              <a:rPr lang="en-US" dirty="0"/>
              <a:t>(discrete version of </a:t>
            </a:r>
            <a:r>
              <a:rPr lang="en-US" dirty="0" err="1"/>
              <a:t>gLV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smtClean="0"/>
              <a:t>Forward stepwise regression</a:t>
            </a:r>
          </a:p>
          <a:p>
            <a:endParaRPr lang="en-US" dirty="0"/>
          </a:p>
          <a:p>
            <a:r>
              <a:rPr lang="en-US" dirty="0" smtClean="0"/>
              <a:t>Note: other methods available</a:t>
            </a:r>
            <a:br>
              <a:rPr lang="en-US" dirty="0" smtClean="0"/>
            </a:br>
            <a:r>
              <a:rPr lang="en-US" dirty="0" smtClean="0"/>
              <a:t>for fitting </a:t>
            </a:r>
            <a:r>
              <a:rPr lang="en-US" dirty="0" err="1" smtClean="0"/>
              <a:t>gLV</a:t>
            </a:r>
            <a:r>
              <a:rPr lang="en-US" dirty="0" smtClean="0"/>
              <a:t>, Ricker and</a:t>
            </a:r>
            <a:br>
              <a:rPr lang="en-US" dirty="0" smtClean="0"/>
            </a:br>
            <a:r>
              <a:rPr lang="en-US" dirty="0" smtClean="0"/>
              <a:t>similar models (e.g. MDSINE)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7" y="6204730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Fisher&amp; Mehta. </a:t>
            </a:r>
            <a:r>
              <a:rPr lang="en-US" sz="1100" dirty="0">
                <a:solidFill>
                  <a:schemeClr val="bg1"/>
                </a:solidFill>
              </a:rPr>
              <a:t>(2014). Identifying keystone species in the human gut microbiome from </a:t>
            </a:r>
            <a:r>
              <a:rPr lang="en-US" sz="1100" dirty="0" err="1">
                <a:solidFill>
                  <a:schemeClr val="bg1"/>
                </a:solidFill>
              </a:rPr>
              <a:t>metagenomic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timeseries</a:t>
            </a:r>
            <a:r>
              <a:rPr lang="en-US" sz="1100" dirty="0">
                <a:solidFill>
                  <a:schemeClr val="bg1"/>
                </a:solidFill>
              </a:rPr>
              <a:t> using sparse linear regression.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</a:t>
            </a:r>
            <a:r>
              <a:rPr lang="en-US" sz="1100" dirty="0">
                <a:solidFill>
                  <a:schemeClr val="bg1"/>
                </a:solidFill>
              </a:rPr>
              <a:t>(7), e102451.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967" y="1566000"/>
            <a:ext cx="6868465" cy="38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2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precision important? 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pick the best tool?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34277" y="6257836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Röttjers &amp; Faust. (2018). From hairballs to hypotheses–biological insights from microbial networks. </a:t>
            </a:r>
            <a:r>
              <a:rPr lang="en-US" sz="1100" i="1" dirty="0">
                <a:solidFill>
                  <a:schemeClr val="bg1"/>
                </a:solidFill>
              </a:rPr>
              <a:t>FEMS microbiology reviews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42</a:t>
            </a:r>
            <a:r>
              <a:rPr lang="en-US" sz="1100" dirty="0">
                <a:solidFill>
                  <a:schemeClr val="bg1"/>
                </a:solidFill>
              </a:rPr>
              <a:t>(6), 761-780.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00" b="49521"/>
          <a:stretch/>
        </p:blipFill>
        <p:spPr>
          <a:xfrm>
            <a:off x="6271658" y="1580815"/>
            <a:ext cx="3057872" cy="33456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2" t="1137" r="5850" b="70371"/>
          <a:stretch/>
        </p:blipFill>
        <p:spPr>
          <a:xfrm>
            <a:off x="9573874" y="2358887"/>
            <a:ext cx="1189852" cy="124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5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Laboratory of Microbial Systems Biology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diversity to functional understanding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96571" y="6349333"/>
            <a:ext cx="41696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Falony </a:t>
            </a:r>
            <a:r>
              <a:rPr lang="en-US" sz="900" i="1" dirty="0" smtClean="0">
                <a:solidFill>
                  <a:schemeClr val="bg1"/>
                </a:solidFill>
              </a:rPr>
              <a:t>et al.</a:t>
            </a:r>
            <a:r>
              <a:rPr lang="en-US" sz="900" dirty="0" smtClean="0">
                <a:solidFill>
                  <a:schemeClr val="bg1"/>
                </a:solidFill>
              </a:rPr>
              <a:t> (</a:t>
            </a:r>
            <a:r>
              <a:rPr lang="en-US" sz="900" dirty="0">
                <a:solidFill>
                  <a:schemeClr val="bg1"/>
                </a:solidFill>
              </a:rPr>
              <a:t>2016). Population-level analysis of gut microbiome variation. </a:t>
            </a:r>
            <a:r>
              <a:rPr lang="en-US" sz="900" i="1" dirty="0">
                <a:solidFill>
                  <a:schemeClr val="bg1"/>
                </a:solidFill>
              </a:rPr>
              <a:t>Science</a:t>
            </a:r>
            <a:r>
              <a:rPr lang="en-US" sz="900" dirty="0">
                <a:solidFill>
                  <a:schemeClr val="bg1"/>
                </a:solidFill>
              </a:rPr>
              <a:t>, </a:t>
            </a:r>
            <a:r>
              <a:rPr lang="en-US" sz="900" i="1" dirty="0">
                <a:solidFill>
                  <a:schemeClr val="bg1"/>
                </a:solidFill>
              </a:rPr>
              <a:t>352</a:t>
            </a:r>
            <a:r>
              <a:rPr lang="en-US" sz="900" dirty="0">
                <a:solidFill>
                  <a:schemeClr val="bg1"/>
                </a:solidFill>
              </a:rPr>
              <a:t>(6285), 560-564.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76145" y="6349333"/>
            <a:ext cx="41696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Faust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i="1" dirty="0" smtClean="0">
                <a:solidFill>
                  <a:schemeClr val="bg1"/>
                </a:solidFill>
              </a:rPr>
              <a:t>et al. </a:t>
            </a:r>
            <a:r>
              <a:rPr lang="en-US" sz="900" dirty="0" smtClean="0">
                <a:solidFill>
                  <a:schemeClr val="bg1"/>
                </a:solidFill>
              </a:rPr>
              <a:t>(2012</a:t>
            </a:r>
            <a:r>
              <a:rPr lang="en-US" sz="900" dirty="0">
                <a:solidFill>
                  <a:schemeClr val="bg1"/>
                </a:solidFill>
              </a:rPr>
              <a:t>). Microbial co-occurrence relationships in the human microbiome. </a:t>
            </a:r>
            <a:r>
              <a:rPr lang="en-US" sz="900" i="1" dirty="0" err="1">
                <a:solidFill>
                  <a:schemeClr val="bg1"/>
                </a:solidFill>
              </a:rPr>
              <a:t>PLoS</a:t>
            </a:r>
            <a:r>
              <a:rPr lang="en-US" sz="900" i="1" dirty="0">
                <a:solidFill>
                  <a:schemeClr val="bg1"/>
                </a:solidFill>
              </a:rPr>
              <a:t> computational biology</a:t>
            </a:r>
            <a:r>
              <a:rPr lang="en-US" sz="900" dirty="0">
                <a:solidFill>
                  <a:schemeClr val="bg1"/>
                </a:solidFill>
              </a:rPr>
              <a:t>, </a:t>
            </a:r>
            <a:r>
              <a:rPr lang="en-US" sz="900" i="1" dirty="0">
                <a:solidFill>
                  <a:schemeClr val="bg1"/>
                </a:solidFill>
              </a:rPr>
              <a:t>8</a:t>
            </a:r>
            <a:r>
              <a:rPr lang="en-US" sz="900" dirty="0">
                <a:solidFill>
                  <a:schemeClr val="bg1"/>
                </a:solidFill>
              </a:rPr>
              <a:t>(7), e1002606.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811" y="1266271"/>
            <a:ext cx="6224029" cy="44378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86074" y="5471110"/>
            <a:ext cx="943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Who is there?				What do they associate with?</a:t>
            </a:r>
            <a:endParaRPr lang="en-US" dirty="0"/>
          </a:p>
        </p:txBody>
      </p:sp>
      <p:pic>
        <p:nvPicPr>
          <p:cNvPr id="20" name="Content Placeholder 19" descr="nature09944-f1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4" b="52577"/>
          <a:stretch/>
        </p:blipFill>
        <p:spPr bwMode="auto">
          <a:xfrm>
            <a:off x="851451" y="2097225"/>
            <a:ext cx="4243447" cy="295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39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precision important? 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pick the best tool?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34277" y="6257836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Röttjers &amp; Faust. </a:t>
            </a:r>
            <a:r>
              <a:rPr lang="en-US" sz="1100" dirty="0">
                <a:solidFill>
                  <a:schemeClr val="bg1"/>
                </a:solidFill>
              </a:rPr>
              <a:t>(2018). From hairballs to hypotheses–biological insights from microbial networks. </a:t>
            </a:r>
            <a:r>
              <a:rPr lang="en-US" sz="1100" i="1" dirty="0">
                <a:solidFill>
                  <a:schemeClr val="bg1"/>
                </a:solidFill>
              </a:rPr>
              <a:t>FEMS microbiology reviews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42</a:t>
            </a:r>
            <a:r>
              <a:rPr lang="en-US" sz="1100" dirty="0">
                <a:solidFill>
                  <a:schemeClr val="bg1"/>
                </a:solidFill>
              </a:rPr>
              <a:t>(6), 761-780.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00" b="49521"/>
          <a:stretch/>
        </p:blipFill>
        <p:spPr>
          <a:xfrm>
            <a:off x="6271658" y="1580815"/>
            <a:ext cx="3057872" cy="33456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42" t="1137" r="5850" b="70371"/>
          <a:stretch/>
        </p:blipFill>
        <p:spPr>
          <a:xfrm>
            <a:off x="9573874" y="2358887"/>
            <a:ext cx="1189852" cy="124901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533321" y="2199861"/>
            <a:ext cx="1189383" cy="12192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226287" y="3440941"/>
            <a:ext cx="1189383" cy="12192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2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precision important? </a:t>
            </a:r>
          </a:p>
          <a:p>
            <a:r>
              <a:rPr lang="en-US" dirty="0" smtClean="0"/>
              <a:t>Is the data strongly compositional?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pick the best tool?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7" y="6257836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Weiss </a:t>
            </a:r>
            <a:r>
              <a:rPr lang="en-US" sz="1100" i="1" dirty="0">
                <a:solidFill>
                  <a:schemeClr val="bg1"/>
                </a:solidFill>
              </a:rPr>
              <a:t>et al</a:t>
            </a:r>
            <a:r>
              <a:rPr lang="en-US" sz="1100" dirty="0">
                <a:solidFill>
                  <a:schemeClr val="bg1"/>
                </a:solidFill>
              </a:rPr>
              <a:t> (2016). Correlation detection strategies in microbial data sets vary widely in sensitivity and precision. </a:t>
            </a:r>
            <a:r>
              <a:rPr lang="en-US" sz="1100" i="1" dirty="0">
                <a:solidFill>
                  <a:schemeClr val="bg1"/>
                </a:solidFill>
              </a:rPr>
              <a:t>The ISME journal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10</a:t>
            </a:r>
            <a:r>
              <a:rPr lang="en-US" sz="1100" dirty="0">
                <a:solidFill>
                  <a:schemeClr val="bg1"/>
                </a:solidFill>
              </a:rPr>
              <a:t>(7), 1669.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528" y="1406872"/>
            <a:ext cx="4357272" cy="41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4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precision important? </a:t>
            </a:r>
          </a:p>
          <a:p>
            <a:r>
              <a:rPr lang="en-US" dirty="0" smtClean="0"/>
              <a:t>Is the data strongly compositional?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pick the best tool?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7" y="6257836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Weiss </a:t>
            </a:r>
            <a:r>
              <a:rPr lang="en-US" sz="1100" i="1" dirty="0">
                <a:solidFill>
                  <a:schemeClr val="bg1"/>
                </a:solidFill>
              </a:rPr>
              <a:t>et al</a:t>
            </a:r>
            <a:r>
              <a:rPr lang="en-US" sz="1100" dirty="0">
                <a:solidFill>
                  <a:schemeClr val="bg1"/>
                </a:solidFill>
              </a:rPr>
              <a:t> (2016). Correlation detection strategies in microbial data sets vary widely in sensitivity and precision. </a:t>
            </a:r>
            <a:r>
              <a:rPr lang="en-US" sz="1100" i="1" dirty="0">
                <a:solidFill>
                  <a:schemeClr val="bg1"/>
                </a:solidFill>
              </a:rPr>
              <a:t>The ISME journal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10</a:t>
            </a:r>
            <a:r>
              <a:rPr lang="en-US" sz="1100" dirty="0">
                <a:solidFill>
                  <a:schemeClr val="bg1"/>
                </a:solidFill>
              </a:rPr>
              <a:t>(7), 1669.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528" y="1406872"/>
            <a:ext cx="4357272" cy="41425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43530" y="1359036"/>
            <a:ext cx="805070" cy="1748599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25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precision important? </a:t>
            </a:r>
          </a:p>
          <a:p>
            <a:r>
              <a:rPr lang="en-US" dirty="0" smtClean="0"/>
              <a:t>Is the data strongly compositional?</a:t>
            </a:r>
          </a:p>
          <a:p>
            <a:r>
              <a:rPr lang="en-US" dirty="0" smtClean="0"/>
              <a:t>Are you looking for clusters?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pick the best tool?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7" y="6257836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Röttjers &amp; Faust. (2018). From hairballs to hypotheses–biological insights from microbial networks. </a:t>
            </a:r>
            <a:r>
              <a:rPr lang="en-US" sz="1100" i="1" dirty="0">
                <a:solidFill>
                  <a:schemeClr val="bg1"/>
                </a:solidFill>
              </a:rPr>
              <a:t>FEMS microbiology reviews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42</a:t>
            </a:r>
            <a:r>
              <a:rPr lang="en-US" sz="1100" dirty="0">
                <a:solidFill>
                  <a:schemeClr val="bg1"/>
                </a:solidFill>
              </a:rPr>
              <a:t>(6), 761-780.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488" y="1681854"/>
            <a:ext cx="4891111" cy="37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precision important? </a:t>
            </a:r>
          </a:p>
          <a:p>
            <a:r>
              <a:rPr lang="en-US" dirty="0" smtClean="0"/>
              <a:t>Is the data strongly compositional?</a:t>
            </a:r>
          </a:p>
          <a:p>
            <a:r>
              <a:rPr lang="en-US" dirty="0" smtClean="0"/>
              <a:t>Are you looking for clusters?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pick the best tool?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7" y="6257836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Röttjers &amp; Faust. (2018). From hairballs to hypotheses–biological insights from microbial networks. </a:t>
            </a:r>
            <a:r>
              <a:rPr lang="en-US" sz="1100" i="1" dirty="0">
                <a:solidFill>
                  <a:schemeClr val="bg1"/>
                </a:solidFill>
              </a:rPr>
              <a:t>FEMS microbiology reviews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42</a:t>
            </a:r>
            <a:r>
              <a:rPr lang="en-US" sz="1100" dirty="0">
                <a:solidFill>
                  <a:schemeClr val="bg1"/>
                </a:solidFill>
              </a:rPr>
              <a:t>(6), 761-780.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488" y="1681854"/>
            <a:ext cx="4891111" cy="370727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058401" y="3518452"/>
            <a:ext cx="639416" cy="540052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3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precision important? </a:t>
            </a:r>
          </a:p>
          <a:p>
            <a:r>
              <a:rPr lang="en-US" dirty="0" smtClean="0"/>
              <a:t>Is the data strongly compositional?</a:t>
            </a:r>
          </a:p>
          <a:p>
            <a:r>
              <a:rPr lang="en-US" dirty="0" smtClean="0"/>
              <a:t>Are you looking for clusters?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Real-world accuracy is probably low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pick the best tool?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7" y="6257836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Röttjers &amp; Faust. (2018). From hairballs to hypotheses–biological insights from microbial networks. </a:t>
            </a:r>
            <a:r>
              <a:rPr lang="en-US" sz="1100" i="1" dirty="0">
                <a:solidFill>
                  <a:schemeClr val="bg1"/>
                </a:solidFill>
              </a:rPr>
              <a:t>FEMS microbiology reviews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42</a:t>
            </a:r>
            <a:r>
              <a:rPr lang="en-US" sz="1100" dirty="0">
                <a:solidFill>
                  <a:schemeClr val="bg1"/>
                </a:solidFill>
              </a:rPr>
              <a:t>(6), 761-780.</a:t>
            </a:r>
          </a:p>
        </p:txBody>
      </p:sp>
    </p:spTree>
    <p:extLst>
      <p:ext uri="{BB962C8B-B14F-4D97-AF65-F5344CB8AC3E}">
        <p14:creationId xmlns:p14="http://schemas.microsoft.com/office/powerpoint/2010/main" val="285834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precision important? </a:t>
            </a:r>
          </a:p>
          <a:p>
            <a:r>
              <a:rPr lang="en-US" dirty="0" smtClean="0"/>
              <a:t>Is the data strongly compositional?</a:t>
            </a:r>
          </a:p>
          <a:p>
            <a:r>
              <a:rPr lang="en-US" dirty="0" smtClean="0"/>
              <a:t>Are you looking for clusters?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Real-world accuracy is probably low</a:t>
            </a:r>
          </a:p>
          <a:p>
            <a:r>
              <a:rPr lang="en-US" dirty="0" smtClean="0"/>
              <a:t>Evaluations for cross-sectional analysis on simulated data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pick the best tool?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7" y="6257836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Röttjers &amp; Faust. (2018). From hairballs to hypotheses–biological insights from microbial networks. </a:t>
            </a:r>
            <a:r>
              <a:rPr lang="en-US" sz="1100" i="1" dirty="0">
                <a:solidFill>
                  <a:schemeClr val="bg1"/>
                </a:solidFill>
              </a:rPr>
              <a:t>FEMS microbiology reviews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42</a:t>
            </a:r>
            <a:r>
              <a:rPr lang="en-US" sz="1100" dirty="0">
                <a:solidFill>
                  <a:schemeClr val="bg1"/>
                </a:solidFill>
              </a:rPr>
              <a:t>(6), 761-780.</a:t>
            </a:r>
          </a:p>
        </p:txBody>
      </p:sp>
    </p:spTree>
    <p:extLst>
      <p:ext uri="{BB962C8B-B14F-4D97-AF65-F5344CB8AC3E}">
        <p14:creationId xmlns:p14="http://schemas.microsoft.com/office/powerpoint/2010/main" val="116294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precision important? </a:t>
            </a:r>
          </a:p>
          <a:p>
            <a:r>
              <a:rPr lang="en-US" dirty="0" smtClean="0"/>
              <a:t>Is the data strongly compositional?</a:t>
            </a:r>
          </a:p>
          <a:p>
            <a:r>
              <a:rPr lang="en-US" dirty="0" smtClean="0"/>
              <a:t>Are you looking for clusters?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Real-world accuracy is probably low</a:t>
            </a:r>
          </a:p>
          <a:p>
            <a:r>
              <a:rPr lang="en-US" dirty="0" smtClean="0"/>
              <a:t>Evaluations for cross-sectional analysis on simulated data</a:t>
            </a:r>
          </a:p>
          <a:p>
            <a:r>
              <a:rPr lang="en-US" dirty="0" smtClean="0"/>
              <a:t>Time series: </a:t>
            </a:r>
            <a:r>
              <a:rPr lang="en-US" i="1" dirty="0" smtClean="0"/>
              <a:t>Drosophila</a:t>
            </a:r>
            <a:r>
              <a:rPr lang="en-US" dirty="0" smtClean="0"/>
              <a:t>, bladder and other defined communities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pick the best tool?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7" y="6257836"/>
            <a:ext cx="63014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Röttjers &amp; Faust. (2018). From hairballs to hypotheses–biological insights from microbial networks. </a:t>
            </a:r>
            <a:r>
              <a:rPr lang="en-US" sz="1100" i="1" dirty="0">
                <a:solidFill>
                  <a:schemeClr val="bg1"/>
                </a:solidFill>
              </a:rPr>
              <a:t>FEMS microbiology reviews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42</a:t>
            </a:r>
            <a:r>
              <a:rPr lang="en-US" sz="1100" dirty="0">
                <a:solidFill>
                  <a:schemeClr val="bg1"/>
                </a:solidFill>
              </a:rPr>
              <a:t>(6), 761-780.</a:t>
            </a:r>
          </a:p>
        </p:txBody>
      </p:sp>
    </p:spTree>
    <p:extLst>
      <p:ext uri="{BB962C8B-B14F-4D97-AF65-F5344CB8AC3E}">
        <p14:creationId xmlns:p14="http://schemas.microsoft.com/office/powerpoint/2010/main" val="350494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398" y="404194"/>
            <a:ext cx="2531958" cy="2531958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16904" y="1005480"/>
            <a:ext cx="11041200" cy="1152000"/>
          </a:xfrm>
        </p:spPr>
        <p:txBody>
          <a:bodyPr/>
          <a:lstStyle/>
          <a:p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8686" y="3367636"/>
            <a:ext cx="8222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Try constructing a network from cross-sectional </a:t>
            </a:r>
            <a:r>
              <a:rPr lang="en-US" b="1" dirty="0"/>
              <a:t>data</a:t>
            </a:r>
            <a:r>
              <a:rPr lang="en-US" b="1" dirty="0" smtClean="0"/>
              <a:t>: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psbweb05.psb.ugent.be/conet/microbialnetworks/conet_new.php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psbweb05.psb.ugent.be/conet/microbialnetworks/spieceasi.php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Create a network from time series data:</a:t>
            </a:r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hallucigenia-sparsa.github.io/seqtime/articles/network_inference.html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26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3200" y="1584757"/>
            <a:ext cx="11041200" cy="446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microbial networks? </a:t>
            </a:r>
            <a:endParaRPr lang="en-US" dirty="0"/>
          </a:p>
        </p:txBody>
      </p:sp>
      <p:pic>
        <p:nvPicPr>
          <p:cNvPr id="6" name="Picture 5" descr="nature16942-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962" y="1521923"/>
            <a:ext cx="4721086" cy="410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238598" y="2640541"/>
            <a:ext cx="2992697" cy="2120301"/>
            <a:chOff x="815008" y="2355573"/>
            <a:chExt cx="4034347" cy="280335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2763078" y="2722393"/>
              <a:ext cx="850330" cy="107323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613408" y="2750528"/>
              <a:ext cx="875947" cy="10450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832181" y="3813044"/>
              <a:ext cx="1741593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090588" y="3819805"/>
              <a:ext cx="1741593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32181" y="3849757"/>
              <a:ext cx="834235" cy="101910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702977" y="3819805"/>
              <a:ext cx="797675" cy="1020919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75008" y="3826566"/>
              <a:ext cx="1" cy="9723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3253408" y="2355573"/>
              <a:ext cx="720000" cy="72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815008" y="3435626"/>
              <a:ext cx="720000" cy="72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2472181" y="3435626"/>
              <a:ext cx="720000" cy="72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129355" y="3435626"/>
              <a:ext cx="720000" cy="72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3306416" y="4438930"/>
              <a:ext cx="720000" cy="72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815008" y="4438930"/>
              <a:ext cx="720000" cy="72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</p:spTree>
    <p:extLst>
      <p:ext uri="{BB962C8B-B14F-4D97-AF65-F5344CB8AC3E}">
        <p14:creationId xmlns:p14="http://schemas.microsoft.com/office/powerpoint/2010/main" val="269824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3200" y="1584757"/>
            <a:ext cx="11041200" cy="4464000"/>
          </a:xfrm>
        </p:spPr>
        <p:txBody>
          <a:bodyPr/>
          <a:lstStyle/>
          <a:p>
            <a:r>
              <a:rPr lang="en-US" dirty="0" smtClean="0"/>
              <a:t>Nodes represent taxa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microbial networks? </a:t>
            </a:r>
            <a:endParaRPr lang="en-US" dirty="0"/>
          </a:p>
        </p:txBody>
      </p:sp>
      <p:pic>
        <p:nvPicPr>
          <p:cNvPr id="6" name="Picture 5" descr="nature16942-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962" y="1521923"/>
            <a:ext cx="4721086" cy="410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238598" y="2640541"/>
            <a:ext cx="2992697" cy="2120301"/>
            <a:chOff x="815008" y="2355573"/>
            <a:chExt cx="4034347" cy="280335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2763078" y="2722393"/>
              <a:ext cx="850330" cy="107323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613408" y="2750528"/>
              <a:ext cx="875947" cy="10450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832181" y="3813044"/>
              <a:ext cx="1741593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090588" y="3819805"/>
              <a:ext cx="1741593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32181" y="3849757"/>
              <a:ext cx="834235" cy="101910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702977" y="3819805"/>
              <a:ext cx="797675" cy="1020919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75008" y="3826566"/>
              <a:ext cx="1" cy="9723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3253408" y="2355573"/>
              <a:ext cx="720000" cy="72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815008" y="3435626"/>
              <a:ext cx="720000" cy="72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2472181" y="3435626"/>
              <a:ext cx="720000" cy="72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129355" y="3435626"/>
              <a:ext cx="720000" cy="72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3306416" y="4438930"/>
              <a:ext cx="720000" cy="72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815008" y="4438930"/>
              <a:ext cx="720000" cy="72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1045695" y="3442095"/>
            <a:ext cx="1014598" cy="553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0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3200" y="1584757"/>
            <a:ext cx="11041200" cy="4464000"/>
          </a:xfrm>
        </p:spPr>
        <p:txBody>
          <a:bodyPr/>
          <a:lstStyle/>
          <a:p>
            <a:r>
              <a:rPr lang="en-US" dirty="0" smtClean="0"/>
              <a:t>Nodes represent taxa</a:t>
            </a:r>
          </a:p>
          <a:p>
            <a:r>
              <a:rPr lang="en-US" dirty="0" smtClean="0"/>
              <a:t>Edges represent associations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microbial networks? </a:t>
            </a:r>
            <a:endParaRPr lang="en-US" dirty="0"/>
          </a:p>
        </p:txBody>
      </p:sp>
      <p:pic>
        <p:nvPicPr>
          <p:cNvPr id="6" name="Picture 5" descr="nature16942-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962" y="1521923"/>
            <a:ext cx="4721086" cy="410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238598" y="2640541"/>
            <a:ext cx="2992697" cy="2120301"/>
            <a:chOff x="815008" y="2355573"/>
            <a:chExt cx="4034347" cy="280335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2763078" y="2722393"/>
              <a:ext cx="850330" cy="107323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613408" y="2750528"/>
              <a:ext cx="875947" cy="104509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832181" y="3813044"/>
              <a:ext cx="1741593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090588" y="3819805"/>
              <a:ext cx="1741593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832181" y="3849757"/>
              <a:ext cx="834235" cy="101910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702977" y="3819805"/>
              <a:ext cx="797675" cy="1020919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75008" y="3826566"/>
              <a:ext cx="1" cy="9723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3253408" y="2355573"/>
              <a:ext cx="720000" cy="72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815008" y="3435626"/>
              <a:ext cx="720000" cy="72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2472181" y="3435626"/>
              <a:ext cx="720000" cy="72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129355" y="3435626"/>
              <a:ext cx="720000" cy="72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3306416" y="4438930"/>
              <a:ext cx="720000" cy="72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815008" y="4438930"/>
              <a:ext cx="720000" cy="7200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1045695" y="3442095"/>
            <a:ext cx="1014598" cy="553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24" name="Right Arrow 23"/>
          <p:cNvSpPr/>
          <p:nvPr/>
        </p:nvSpPr>
        <p:spPr>
          <a:xfrm>
            <a:off x="2833769" y="3017514"/>
            <a:ext cx="1014598" cy="553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59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33200" y="1584757"/>
            <a:ext cx="11041200" cy="4464000"/>
          </a:xfrm>
        </p:spPr>
        <p:txBody>
          <a:bodyPr/>
          <a:lstStyle/>
          <a:p>
            <a:r>
              <a:rPr lang="en-US" dirty="0" smtClean="0"/>
              <a:t>Associations =/= interactions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Laboratory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Microbial associations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96" y="2777379"/>
            <a:ext cx="4130857" cy="242068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Faust &amp; Raes. </a:t>
            </a:r>
            <a:r>
              <a:rPr lang="en-US" sz="1100" dirty="0">
                <a:solidFill>
                  <a:schemeClr val="bg1"/>
                </a:solidFill>
              </a:rPr>
              <a:t>(2012). Microbial interactions: from networks to models. </a:t>
            </a:r>
            <a:r>
              <a:rPr lang="en-US" sz="1100" i="1" dirty="0">
                <a:solidFill>
                  <a:schemeClr val="bg1"/>
                </a:solidFill>
              </a:rPr>
              <a:t>Nature Reviews Microbiology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10</a:t>
            </a:r>
            <a:r>
              <a:rPr lang="en-US" sz="1100" dirty="0">
                <a:solidFill>
                  <a:schemeClr val="bg1"/>
                </a:solidFill>
              </a:rPr>
              <a:t>(8), 538.</a:t>
            </a:r>
          </a:p>
        </p:txBody>
      </p:sp>
    </p:spTree>
    <p:extLst>
      <p:ext uri="{BB962C8B-B14F-4D97-AF65-F5344CB8AC3E}">
        <p14:creationId xmlns:p14="http://schemas.microsoft.com/office/powerpoint/2010/main" val="59380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2466</Words>
  <Application>Microsoft Office PowerPoint</Application>
  <PresentationFormat>Widescreen</PresentationFormat>
  <Paragraphs>466</Paragraphs>
  <Slides>58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KU Leuven</vt:lpstr>
      <vt:lpstr>KU Leuven Sedes</vt:lpstr>
      <vt:lpstr>Microbial network inference through time and space: tools &amp; network analysis</vt:lpstr>
      <vt:lpstr>Microbial organisms interact</vt:lpstr>
      <vt:lpstr>Microbial organisms interact</vt:lpstr>
      <vt:lpstr>Microbial organisms interact</vt:lpstr>
      <vt:lpstr>From diversity to functional understanding</vt:lpstr>
      <vt:lpstr>What are microbial networks? </vt:lpstr>
      <vt:lpstr>What are microbial networks? </vt:lpstr>
      <vt:lpstr>What are microbial networks? </vt:lpstr>
      <vt:lpstr>Microbial associations</vt:lpstr>
      <vt:lpstr>Microbial associations</vt:lpstr>
      <vt:lpstr>Microbial associations</vt:lpstr>
      <vt:lpstr>Microbial associations</vt:lpstr>
      <vt:lpstr>Microbial associations</vt:lpstr>
      <vt:lpstr>Microbial associations</vt:lpstr>
      <vt:lpstr>Microbial associations</vt:lpstr>
      <vt:lpstr>Microbial associations</vt:lpstr>
      <vt:lpstr>Microbial associations</vt:lpstr>
      <vt:lpstr>Microbial associations from 16S rRNA</vt:lpstr>
      <vt:lpstr>Microbial associations from 16S rRNA</vt:lpstr>
      <vt:lpstr>Microbial associations from 16S rRNA</vt:lpstr>
      <vt:lpstr>Microbial associations from 16S rRNA</vt:lpstr>
      <vt:lpstr>Microbial associations from 16S rRNA</vt:lpstr>
      <vt:lpstr>Microbial associations from 16S rRNA</vt:lpstr>
      <vt:lpstr>Microbial associations from 16S rRNA</vt:lpstr>
      <vt:lpstr>Microbial associations from 16S rRNA</vt:lpstr>
      <vt:lpstr>Networks from longitudinal or cross-sectional data</vt:lpstr>
      <vt:lpstr>Networks from longitudinal or cross-sectional data</vt:lpstr>
      <vt:lpstr>Networks from longitudinal or cross-sectional data</vt:lpstr>
      <vt:lpstr>Tools for cross-sectional network analysis</vt:lpstr>
      <vt:lpstr>Tools for cross-sectional network analysis</vt:lpstr>
      <vt:lpstr>Tools for cross-sectional network analysis</vt:lpstr>
      <vt:lpstr>SPIEC-EASI</vt:lpstr>
      <vt:lpstr>SPIEC-EASI</vt:lpstr>
      <vt:lpstr>SPIEC-EASI</vt:lpstr>
      <vt:lpstr>CoNet</vt:lpstr>
      <vt:lpstr>CoNet</vt:lpstr>
      <vt:lpstr>CoNet</vt:lpstr>
      <vt:lpstr>Approaches for longitudinal network analysis</vt:lpstr>
      <vt:lpstr>Approaches for longitudinal network analysis</vt:lpstr>
      <vt:lpstr>Approaches for longitudinal network analysis</vt:lpstr>
      <vt:lpstr>Approaches for longitudinal network analysis</vt:lpstr>
      <vt:lpstr>Approaches for longitudinal network analysis</vt:lpstr>
      <vt:lpstr>Approaches for longitudinal network analysis</vt:lpstr>
      <vt:lpstr>LIMITS</vt:lpstr>
      <vt:lpstr>LIMITS</vt:lpstr>
      <vt:lpstr>LIMITS</vt:lpstr>
      <vt:lpstr>LIMITS</vt:lpstr>
      <vt:lpstr>LIMITS</vt:lpstr>
      <vt:lpstr>How to pick the best tool? </vt:lpstr>
      <vt:lpstr>How to pick the best tool? </vt:lpstr>
      <vt:lpstr>How to pick the best tool? </vt:lpstr>
      <vt:lpstr>How to pick the best tool? </vt:lpstr>
      <vt:lpstr>How to pick the best tool? </vt:lpstr>
      <vt:lpstr>How to pick the best tool? </vt:lpstr>
      <vt:lpstr>How to pick the best tool? </vt:lpstr>
      <vt:lpstr>How to pick the best tool? </vt:lpstr>
      <vt:lpstr>How to pick the best tool? 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2019-01-08T09:04:08Z</dcterms:modified>
</cp:coreProperties>
</file>